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2" r:id="rId4"/>
    <p:sldId id="258" r:id="rId5"/>
    <p:sldId id="259" r:id="rId6"/>
    <p:sldId id="271" r:id="rId7"/>
    <p:sldId id="272" r:id="rId8"/>
    <p:sldId id="281" r:id="rId9"/>
    <p:sldId id="260" r:id="rId10"/>
    <p:sldId id="273" r:id="rId11"/>
    <p:sldId id="274" r:id="rId12"/>
    <p:sldId id="262" r:id="rId13"/>
    <p:sldId id="288" r:id="rId14"/>
    <p:sldId id="289" r:id="rId15"/>
    <p:sldId id="283" r:id="rId16"/>
    <p:sldId id="278" r:id="rId17"/>
    <p:sldId id="279" r:id="rId18"/>
    <p:sldId id="261" r:id="rId19"/>
    <p:sldId id="276" r:id="rId20"/>
    <p:sldId id="285" r:id="rId21"/>
    <p:sldId id="263" r:id="rId22"/>
    <p:sldId id="286" r:id="rId23"/>
    <p:sldId id="287" r:id="rId24"/>
    <p:sldId id="284" r:id="rId25"/>
    <p:sldId id="270" r:id="rId2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22" autoAdjust="0"/>
  </p:normalViewPr>
  <p:slideViewPr>
    <p:cSldViewPr>
      <p:cViewPr varScale="1">
        <p:scale>
          <a:sx n="55" d="100"/>
          <a:sy n="55" d="100"/>
        </p:scale>
        <p:origin x="610" y="19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flipH="1">
            <a:off x="1143000" y="1841685"/>
            <a:ext cx="12948450" cy="7618265"/>
          </a:xfrm>
          <a:custGeom>
            <a:avLst/>
            <a:gdLst/>
            <a:ahLst/>
            <a:cxnLst/>
            <a:rect l="l" t="t" r="r" b="b"/>
            <a:pathLst>
              <a:path w="12948450" h="7618265">
                <a:moveTo>
                  <a:pt x="12948450" y="0"/>
                </a:moveTo>
                <a:lnTo>
                  <a:pt x="0" y="0"/>
                </a:lnTo>
                <a:lnTo>
                  <a:pt x="0" y="7618265"/>
                </a:lnTo>
                <a:lnTo>
                  <a:pt x="12948450" y="7618265"/>
                </a:lnTo>
                <a:lnTo>
                  <a:pt x="12948450" y="0"/>
                </a:lnTo>
                <a:close/>
              </a:path>
            </a:pathLst>
          </a:custGeom>
          <a:blipFill>
            <a:blip r:embed="rId3"/>
            <a:stretch>
              <a:fillRect/>
            </a:stretch>
          </a:blipFill>
        </p:spPr>
      </p:sp>
      <p:grpSp>
        <p:nvGrpSpPr>
          <p:cNvPr id="4" name="Group 4"/>
          <p:cNvGrpSpPr/>
          <p:nvPr/>
        </p:nvGrpSpPr>
        <p:grpSpPr>
          <a:xfrm>
            <a:off x="457200" y="1571035"/>
            <a:ext cx="17449800" cy="8445315"/>
            <a:chOff x="0" y="0"/>
            <a:chExt cx="4000793" cy="1845737"/>
          </a:xfrm>
        </p:grpSpPr>
        <p:sp>
          <p:nvSpPr>
            <p:cNvPr id="5" name="Freeform 5"/>
            <p:cNvSpPr/>
            <p:nvPr/>
          </p:nvSpPr>
          <p:spPr>
            <a:xfrm>
              <a:off x="0" y="0"/>
              <a:ext cx="4000793" cy="1845737"/>
            </a:xfrm>
            <a:custGeom>
              <a:avLst/>
              <a:gdLst/>
              <a:ahLst/>
              <a:cxnLst/>
              <a:rect l="l" t="t" r="r" b="b"/>
              <a:pathLst>
                <a:path w="4000793" h="1845737">
                  <a:moveTo>
                    <a:pt x="0" y="0"/>
                  </a:moveTo>
                  <a:lnTo>
                    <a:pt x="4000793" y="0"/>
                  </a:lnTo>
                  <a:lnTo>
                    <a:pt x="4000793" y="1845737"/>
                  </a:lnTo>
                  <a:lnTo>
                    <a:pt x="0" y="1845737"/>
                  </a:lnTo>
                  <a:close/>
                </a:path>
              </a:pathLst>
            </a:custGeom>
            <a:solidFill>
              <a:srgbClr val="830000"/>
            </a:solidFill>
          </p:spPr>
        </p:sp>
        <p:sp>
          <p:nvSpPr>
            <p:cNvPr id="6" name="TextBox 6"/>
            <p:cNvSpPr txBox="1"/>
            <p:nvPr/>
          </p:nvSpPr>
          <p:spPr>
            <a:xfrm>
              <a:off x="0" y="-38100"/>
              <a:ext cx="4000793" cy="188383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450110" y="8454958"/>
            <a:ext cx="1561393" cy="1561393"/>
          </a:xfrm>
          <a:custGeom>
            <a:avLst/>
            <a:gdLst/>
            <a:ahLst/>
            <a:cxnLst/>
            <a:rect l="l" t="t" r="r" b="b"/>
            <a:pathLst>
              <a:path w="1561393" h="1561393">
                <a:moveTo>
                  <a:pt x="0" y="0"/>
                </a:moveTo>
                <a:lnTo>
                  <a:pt x="1561394" y="0"/>
                </a:lnTo>
                <a:lnTo>
                  <a:pt x="1561394" y="1561393"/>
                </a:lnTo>
                <a:lnTo>
                  <a:pt x="0" y="1561393"/>
                </a:lnTo>
                <a:lnTo>
                  <a:pt x="0" y="0"/>
                </a:lnTo>
                <a:close/>
              </a:path>
            </a:pathLst>
          </a:custGeom>
          <a:blipFill>
            <a:blip r:embed="rId4"/>
            <a:stretch>
              <a:fillRect/>
            </a:stretch>
          </a:blipFill>
        </p:spPr>
      </p:sp>
      <p:sp>
        <p:nvSpPr>
          <p:cNvPr id="8" name="TextBox 8"/>
          <p:cNvSpPr txBox="1"/>
          <p:nvPr/>
        </p:nvSpPr>
        <p:spPr>
          <a:xfrm>
            <a:off x="3055930" y="1001369"/>
            <a:ext cx="12252340" cy="1155124"/>
          </a:xfrm>
          <a:prstGeom prst="rect">
            <a:avLst/>
          </a:prstGeom>
        </p:spPr>
        <p:txBody>
          <a:bodyPr wrap="square" lIns="0" tIns="0" rIns="0" bIns="0" rtlCol="0" anchor="t">
            <a:spAutoFit/>
          </a:bodyPr>
          <a:lstStyle/>
          <a:p>
            <a:pPr algn="ctr">
              <a:lnSpc>
                <a:spcPts val="11200"/>
              </a:lnSpc>
              <a:spcBef>
                <a:spcPct val="0"/>
              </a:spcBef>
            </a:pPr>
            <a:r>
              <a:rPr lang="en-US" sz="2500" b="1" dirty="0" smtClean="0">
                <a:solidFill>
                  <a:srgbClr val="FFFFFF"/>
                </a:solidFill>
                <a:latin typeface="Droid Serif Bold"/>
                <a:ea typeface="Droid Serif Bold"/>
                <a:cs typeface="Droid Serif Bold"/>
                <a:sym typeface="Droid Serif Bold"/>
              </a:rPr>
              <a:t> TRƯỜNG ĐẠI HỌC DUY TÂN</a:t>
            </a:r>
            <a:endParaRPr lang="en-US" sz="2500" b="1" dirty="0">
              <a:solidFill>
                <a:srgbClr val="FFFFFF"/>
              </a:solidFill>
              <a:latin typeface="Droid Serif Bold"/>
              <a:ea typeface="Droid Serif Bold"/>
              <a:cs typeface="Droid Serif Bold"/>
              <a:sym typeface="Droid Serif Bold"/>
            </a:endParaRPr>
          </a:p>
        </p:txBody>
      </p:sp>
      <p:sp>
        <p:nvSpPr>
          <p:cNvPr id="11" name="Freeform 11"/>
          <p:cNvSpPr/>
          <p:nvPr/>
        </p:nvSpPr>
        <p:spPr>
          <a:xfrm>
            <a:off x="1151464" y="5253538"/>
            <a:ext cx="794560" cy="794560"/>
          </a:xfrm>
          <a:custGeom>
            <a:avLst/>
            <a:gdLst/>
            <a:ahLst/>
            <a:cxnLst/>
            <a:rect l="l" t="t" r="r" b="b"/>
            <a:pathLst>
              <a:path w="794560" h="794560">
                <a:moveTo>
                  <a:pt x="0" y="0"/>
                </a:moveTo>
                <a:lnTo>
                  <a:pt x="794560" y="0"/>
                </a:lnTo>
                <a:lnTo>
                  <a:pt x="794560" y="794560"/>
                </a:lnTo>
                <a:lnTo>
                  <a:pt x="0" y="794560"/>
                </a:lnTo>
                <a:lnTo>
                  <a:pt x="0" y="0"/>
                </a:lnTo>
                <a:close/>
              </a:path>
            </a:pathLst>
          </a:custGeom>
          <a:blipFill>
            <a:blip r:embed="rId4"/>
            <a:stretch>
              <a:fillRect/>
            </a:stretch>
          </a:blipFill>
        </p:spPr>
      </p:sp>
      <p:sp>
        <p:nvSpPr>
          <p:cNvPr id="12" name="Freeform 12"/>
          <p:cNvSpPr/>
          <p:nvPr/>
        </p:nvSpPr>
        <p:spPr>
          <a:xfrm>
            <a:off x="17099127" y="-563396"/>
            <a:ext cx="1753449" cy="1753449"/>
          </a:xfrm>
          <a:custGeom>
            <a:avLst/>
            <a:gdLst/>
            <a:ahLst/>
            <a:cxnLst/>
            <a:rect l="l" t="t" r="r" b="b"/>
            <a:pathLst>
              <a:path w="1753449" h="1753449">
                <a:moveTo>
                  <a:pt x="0" y="0"/>
                </a:moveTo>
                <a:lnTo>
                  <a:pt x="1753450" y="0"/>
                </a:lnTo>
                <a:lnTo>
                  <a:pt x="1753450" y="1753450"/>
                </a:lnTo>
                <a:lnTo>
                  <a:pt x="0" y="1753450"/>
                </a:lnTo>
                <a:lnTo>
                  <a:pt x="0" y="0"/>
                </a:lnTo>
                <a:close/>
              </a:path>
            </a:pathLst>
          </a:custGeom>
          <a:blipFill>
            <a:blip r:embed="rId4"/>
            <a:stretch>
              <a:fillRect/>
            </a:stretch>
          </a:blipFill>
        </p:spPr>
      </p:sp>
      <p:sp>
        <p:nvSpPr>
          <p:cNvPr id="15" name="TextBox 15"/>
          <p:cNvSpPr txBox="1"/>
          <p:nvPr/>
        </p:nvSpPr>
        <p:spPr>
          <a:xfrm>
            <a:off x="5888603" y="3431929"/>
            <a:ext cx="6622714" cy="448841"/>
          </a:xfrm>
          <a:prstGeom prst="rect">
            <a:avLst/>
          </a:prstGeom>
        </p:spPr>
        <p:txBody>
          <a:bodyPr lIns="0" tIns="0" rIns="0" bIns="0" rtlCol="0" anchor="t">
            <a:spAutoFit/>
          </a:bodyPr>
          <a:lstStyle/>
          <a:p>
            <a:pPr algn="ctr">
              <a:lnSpc>
                <a:spcPts val="3509"/>
              </a:lnSpc>
            </a:pPr>
            <a:r>
              <a:rPr lang="en-US" sz="3000" b="1" spc="-60" dirty="0" smtClean="0">
                <a:solidFill>
                  <a:srgbClr val="FFFFFF"/>
                </a:solidFill>
                <a:latin typeface="Times New Roman" panose="02020603050405020304" pitchFamily="18" charset="0"/>
                <a:ea typeface="Open Sauce"/>
                <a:cs typeface="Times New Roman" panose="02020603050405020304" pitchFamily="18" charset="0"/>
                <a:sym typeface="Open Sauce"/>
              </a:rPr>
              <a:t>BÁO CÁO KHÓA LUẬN TỐT NGHIỆP</a:t>
            </a:r>
            <a:endParaRPr lang="en-US" sz="3000" b="1" spc="-60" dirty="0">
              <a:solidFill>
                <a:srgbClr val="FFFFFF"/>
              </a:solidFill>
              <a:latin typeface="Times New Roman" panose="02020603050405020304" pitchFamily="18" charset="0"/>
              <a:ea typeface="Open Sauce"/>
              <a:cs typeface="Times New Roman" panose="02020603050405020304" pitchFamily="18" charset="0"/>
              <a:sym typeface="Open Sauce"/>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097" y="224134"/>
            <a:ext cx="4131698" cy="1218851"/>
          </a:xfrm>
          <a:prstGeom prst="rect">
            <a:avLst/>
          </a:prstGeom>
        </p:spPr>
      </p:pic>
      <p:sp>
        <p:nvSpPr>
          <p:cNvPr id="22" name="TextBox 8"/>
          <p:cNvSpPr txBox="1"/>
          <p:nvPr/>
        </p:nvSpPr>
        <p:spPr>
          <a:xfrm>
            <a:off x="3091650" y="1432242"/>
            <a:ext cx="12216620" cy="1436291"/>
          </a:xfrm>
          <a:prstGeom prst="rect">
            <a:avLst/>
          </a:prstGeom>
        </p:spPr>
        <p:txBody>
          <a:bodyPr wrap="square" lIns="0" tIns="0" rIns="0" bIns="0" rtlCol="0" anchor="t">
            <a:spAutoFit/>
          </a:bodyPr>
          <a:lstStyle/>
          <a:p>
            <a:pPr algn="ctr">
              <a:lnSpc>
                <a:spcPts val="11200"/>
              </a:lnSpc>
              <a:spcBef>
                <a:spcPct val="0"/>
              </a:spcBef>
            </a:pPr>
            <a:r>
              <a:rPr lang="en-US" sz="2500" b="1" dirty="0" smtClean="0">
                <a:solidFill>
                  <a:srgbClr val="FFFFFF"/>
                </a:solidFill>
                <a:latin typeface="Droid Serif Bold"/>
                <a:ea typeface="Droid Serif Bold"/>
                <a:cs typeface="Droid Serif Bold"/>
                <a:sym typeface="Droid Serif Bold"/>
              </a:rPr>
              <a:t> KHOA CÔNG NGHỆ THÔNG TIN</a:t>
            </a:r>
            <a:endParaRPr lang="en-US" sz="2500" b="1" dirty="0">
              <a:solidFill>
                <a:srgbClr val="FFFFFF"/>
              </a:solidFill>
              <a:latin typeface="Droid Serif Bold"/>
              <a:ea typeface="Droid Serif Bold"/>
              <a:cs typeface="Droid Serif Bold"/>
              <a:sym typeface="Droid Serif Bold"/>
            </a:endParaRPr>
          </a:p>
        </p:txBody>
      </p:sp>
      <p:sp>
        <p:nvSpPr>
          <p:cNvPr id="32" name="TextBox 15"/>
          <p:cNvSpPr txBox="1"/>
          <p:nvPr/>
        </p:nvSpPr>
        <p:spPr>
          <a:xfrm>
            <a:off x="1907315" y="4730216"/>
            <a:ext cx="14208375" cy="1795363"/>
          </a:xfrm>
          <a:prstGeom prst="rect">
            <a:avLst/>
          </a:prstGeom>
        </p:spPr>
        <p:txBody>
          <a:bodyPr wrap="square" lIns="0" tIns="0" rIns="0" bIns="0" rtlCol="0" anchor="t">
            <a:spAutoFit/>
          </a:bodyPr>
          <a:lstStyle/>
          <a:p>
            <a:pPr algn="ctr">
              <a:lnSpc>
                <a:spcPts val="3509"/>
              </a:lnSpc>
            </a:pPr>
            <a:r>
              <a:rPr lang="en-US" sz="3000" b="1" spc="-60" dirty="0" smtClean="0">
                <a:solidFill>
                  <a:srgbClr val="FFFF00"/>
                </a:solidFill>
                <a:latin typeface="Times New Roman" panose="02020603050405020304" pitchFamily="18" charset="0"/>
                <a:ea typeface="Open Sauce"/>
                <a:cs typeface="Times New Roman" panose="02020603050405020304" pitchFamily="18" charset="0"/>
                <a:sym typeface="Open Sauce"/>
              </a:rPr>
              <a:t>ĐỀ TÀI</a:t>
            </a:r>
            <a:r>
              <a:rPr lang="en-US" sz="3000" b="1" spc="-60" dirty="0" smtClean="0">
                <a:solidFill>
                  <a:srgbClr val="FFFFFF"/>
                </a:solidFill>
                <a:latin typeface="Times New Roman" panose="02020603050405020304" pitchFamily="18" charset="0"/>
                <a:ea typeface="Open Sauce"/>
                <a:cs typeface="Times New Roman" panose="02020603050405020304" pitchFamily="18" charset="0"/>
                <a:sym typeface="Open Sauce"/>
              </a:rPr>
              <a:t/>
            </a:r>
            <a:br>
              <a:rPr lang="en-US" sz="3000" b="1" spc="-60" dirty="0" smtClean="0">
                <a:solidFill>
                  <a:srgbClr val="FFFFFF"/>
                </a:solidFill>
                <a:latin typeface="Times New Roman" panose="02020603050405020304" pitchFamily="18" charset="0"/>
                <a:ea typeface="Open Sauce"/>
                <a:cs typeface="Times New Roman" panose="02020603050405020304" pitchFamily="18" charset="0"/>
                <a:sym typeface="Open Sauce"/>
              </a:rPr>
            </a:br>
            <a:r>
              <a:rPr lang="en-US" sz="2800" b="1" spc="-60" dirty="0" smtClean="0">
                <a:solidFill>
                  <a:srgbClr val="FFFFFF"/>
                </a:solidFill>
                <a:latin typeface="Times New Roman" panose="02020603050405020304" pitchFamily="18" charset="0"/>
                <a:ea typeface="Open Sauce"/>
                <a:cs typeface="Times New Roman" panose="02020603050405020304" pitchFamily="18" charset="0"/>
                <a:sym typeface="Open Sauce"/>
              </a:rPr>
              <a:t>PHÁT TRIỂN ỨNG DỤNG KẾT NỐI DOANH NGHIỆP VÀ KHÁCH HÀNG QUA NỀN TẢNG TRAO ĐỔI SẢN PHẨM TRỰC TUYẾN TÍCH HỢP ĐA CỬA HÀNG VỚI FLUTTER, NODEJS, EXPRESS VÀ MONGODB</a:t>
            </a:r>
            <a:endParaRPr lang="en-US" sz="2800" b="1" spc="-60" dirty="0">
              <a:solidFill>
                <a:srgbClr val="FFFFFF"/>
              </a:solidFill>
              <a:latin typeface="Times New Roman" panose="02020603050405020304" pitchFamily="18" charset="0"/>
              <a:ea typeface="Open Sauce"/>
              <a:cs typeface="Times New Roman" panose="02020603050405020304" pitchFamily="18" charset="0"/>
              <a:sym typeface="Open Sauce"/>
            </a:endParaRPr>
          </a:p>
        </p:txBody>
      </p:sp>
      <p:sp>
        <p:nvSpPr>
          <p:cNvPr id="33" name="TextBox 32"/>
          <p:cNvSpPr txBox="1"/>
          <p:nvPr/>
        </p:nvSpPr>
        <p:spPr>
          <a:xfrm>
            <a:off x="7251188" y="7698150"/>
            <a:ext cx="8748037" cy="1246495"/>
          </a:xfrm>
          <a:prstGeom prst="rect">
            <a:avLst/>
          </a:prstGeom>
          <a:noFill/>
        </p:spPr>
        <p:txBody>
          <a:bodyPr wrap="square" rtlCol="0">
            <a:spAutoFit/>
          </a:bodyPr>
          <a:lstStyle/>
          <a:p>
            <a:r>
              <a:rPr lang="en-US" sz="2500" b="1" dirty="0" smtClean="0">
                <a:solidFill>
                  <a:srgbClr val="FFFF00"/>
                </a:solidFill>
                <a:latin typeface="Times New Roman" panose="02020603050405020304" pitchFamily="18" charset="0"/>
                <a:cs typeface="Times New Roman" panose="02020603050405020304" pitchFamily="18" charset="0"/>
              </a:rPr>
              <a:t>GIẢNG VIÊN HƯỚNG DẪN: NGUYỄN HỮU </a:t>
            </a:r>
            <a:r>
              <a:rPr lang="en-US" sz="2500" b="1" dirty="0" smtClean="0">
                <a:solidFill>
                  <a:srgbClr val="FFFF00"/>
                </a:solidFill>
                <a:latin typeface="Times New Roman" panose="02020603050405020304" pitchFamily="18" charset="0"/>
                <a:cs typeface="Times New Roman" panose="02020603050405020304" pitchFamily="18" charset="0"/>
              </a:rPr>
              <a:t>PHÚC</a:t>
            </a:r>
          </a:p>
          <a:p>
            <a:endParaRPr lang="en-US" sz="2500" b="1" dirty="0" smtClean="0">
              <a:solidFill>
                <a:srgbClr val="FFFF00"/>
              </a:solidFill>
              <a:latin typeface="Times New Roman" panose="02020603050405020304" pitchFamily="18" charset="0"/>
              <a:cs typeface="Times New Roman" panose="02020603050405020304" pitchFamily="18" charset="0"/>
            </a:endParaRPr>
          </a:p>
          <a:p>
            <a:r>
              <a:rPr lang="en-US" sz="2500" b="1" dirty="0" smtClean="0">
                <a:solidFill>
                  <a:srgbClr val="FFFF00"/>
                </a:solidFill>
                <a:latin typeface="Times New Roman" panose="02020603050405020304" pitchFamily="18" charset="0"/>
                <a:cs typeface="Times New Roman" panose="02020603050405020304" pitchFamily="18" charset="0"/>
              </a:rPr>
              <a:t>SINH VIÊN THƯỢC HIỆN: VŨ TIẾN THÀNH - 27211248534</a:t>
            </a:r>
            <a:endParaRPr lang="en-US" sz="2500" b="1"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145000" y="9791700"/>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sp>
        <p:nvSpPr>
          <p:cNvPr id="6" name="TextBox 6"/>
          <p:cNvSpPr txBox="1"/>
          <p:nvPr/>
        </p:nvSpPr>
        <p:spPr>
          <a:xfrm>
            <a:off x="1447800" y="0"/>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65459" y="873120"/>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447800" y="814097"/>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11" name="Freeform 11"/>
          <p:cNvSpPr/>
          <p:nvPr/>
        </p:nvSpPr>
        <p:spPr>
          <a:xfrm>
            <a:off x="2233441" y="4104504"/>
            <a:ext cx="2984558" cy="327216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sp>
        <p:nvSpPr>
          <p:cNvPr id="21" name="Freeform 11"/>
          <p:cNvSpPr/>
          <p:nvPr/>
        </p:nvSpPr>
        <p:spPr>
          <a:xfrm>
            <a:off x="12192000" y="4107968"/>
            <a:ext cx="2984558" cy="327216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sp>
        <p:nvSpPr>
          <p:cNvPr id="29" name="TextBox 28"/>
          <p:cNvSpPr txBox="1"/>
          <p:nvPr/>
        </p:nvSpPr>
        <p:spPr>
          <a:xfrm>
            <a:off x="-917881" y="1801516"/>
            <a:ext cx="9144000" cy="861774"/>
          </a:xfrm>
          <a:prstGeom prst="rect">
            <a:avLst/>
          </a:prstGeom>
          <a:noFill/>
        </p:spPr>
        <p:txBody>
          <a:bodyPr wrap="square" rtlCol="0">
            <a:spAutoFit/>
          </a:bodyPr>
          <a:lstStyle/>
          <a:p>
            <a:r>
              <a:rPr lang="en-US" sz="5000" dirty="0" err="1" smtClean="0">
                <a:solidFill>
                  <a:srgbClr val="C00000"/>
                </a:solidFill>
              </a:rPr>
              <a:t>Ngôn</a:t>
            </a:r>
            <a:r>
              <a:rPr lang="en-US" sz="5000" dirty="0" smtClean="0">
                <a:solidFill>
                  <a:srgbClr val="C00000"/>
                </a:solidFill>
              </a:rPr>
              <a:t> </a:t>
            </a:r>
            <a:r>
              <a:rPr lang="en-US" sz="5000" dirty="0" err="1" smtClean="0">
                <a:solidFill>
                  <a:srgbClr val="C00000"/>
                </a:solidFill>
              </a:rPr>
              <a:t>ngữ</a:t>
            </a:r>
            <a:r>
              <a:rPr lang="en-US" sz="5000" dirty="0" smtClean="0">
                <a:solidFill>
                  <a:srgbClr val="C00000"/>
                </a:solidFill>
              </a:rPr>
              <a:t> </a:t>
            </a:r>
            <a:r>
              <a:rPr lang="en-US" sz="5000" dirty="0" err="1" smtClean="0">
                <a:solidFill>
                  <a:srgbClr val="C00000"/>
                </a:solidFill>
              </a:rPr>
              <a:t>lập</a:t>
            </a:r>
            <a:r>
              <a:rPr lang="en-US" sz="5000" dirty="0" smtClean="0">
                <a:solidFill>
                  <a:srgbClr val="C00000"/>
                </a:solidFill>
              </a:rPr>
              <a:t> </a:t>
            </a:r>
            <a:r>
              <a:rPr lang="en-US" sz="5000" dirty="0" err="1" smtClean="0">
                <a:solidFill>
                  <a:srgbClr val="C00000"/>
                </a:solidFill>
              </a:rPr>
              <a:t>trình</a:t>
            </a:r>
            <a:r>
              <a:rPr lang="en-US" sz="5000" dirty="0" smtClean="0">
                <a:solidFill>
                  <a:srgbClr val="C00000"/>
                </a:solidFill>
              </a:rPr>
              <a:t> </a:t>
            </a:r>
            <a:r>
              <a:rPr lang="en-US" sz="5000" dirty="0" err="1" smtClean="0">
                <a:solidFill>
                  <a:srgbClr val="C00000"/>
                </a:solidFill>
              </a:rPr>
              <a:t>sử</a:t>
            </a:r>
            <a:r>
              <a:rPr lang="en-US" sz="5000" dirty="0" smtClean="0">
                <a:solidFill>
                  <a:srgbClr val="C00000"/>
                </a:solidFill>
              </a:rPr>
              <a:t> </a:t>
            </a:r>
            <a:r>
              <a:rPr lang="en-US" sz="5000" dirty="0" err="1" smtClean="0">
                <a:solidFill>
                  <a:srgbClr val="C00000"/>
                </a:solidFill>
              </a:rPr>
              <a:t>dụng</a:t>
            </a:r>
            <a:endParaRPr lang="en-US" sz="5000" dirty="0">
              <a:solidFill>
                <a:srgbClr val="C00000"/>
              </a:solidFill>
            </a:endParaRPr>
          </a:p>
        </p:txBody>
      </p:sp>
      <p:sp>
        <p:nvSpPr>
          <p:cNvPr id="17" name="Freeform 11"/>
          <p:cNvSpPr/>
          <p:nvPr/>
        </p:nvSpPr>
        <p:spPr>
          <a:xfrm>
            <a:off x="6860314" y="6488367"/>
            <a:ext cx="2984558" cy="327216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4803130"/>
            <a:ext cx="2431439" cy="182318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0" y="6884045"/>
            <a:ext cx="2199476" cy="248080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0" y="4392436"/>
            <a:ext cx="2984558" cy="2625810"/>
          </a:xfrm>
          <a:prstGeom prst="rect">
            <a:avLst/>
          </a:prstGeom>
        </p:spPr>
      </p:pic>
    </p:spTree>
    <p:extLst>
      <p:ext uri="{BB962C8B-B14F-4D97-AF65-F5344CB8AC3E}">
        <p14:creationId xmlns:p14="http://schemas.microsoft.com/office/powerpoint/2010/main" val="364468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145000" y="9791700"/>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sp>
        <p:nvSpPr>
          <p:cNvPr id="6" name="TextBox 6"/>
          <p:cNvSpPr txBox="1"/>
          <p:nvPr/>
        </p:nvSpPr>
        <p:spPr>
          <a:xfrm>
            <a:off x="1447800" y="0"/>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65459" y="873120"/>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447800" y="814097"/>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11" name="Freeform 11"/>
          <p:cNvSpPr/>
          <p:nvPr/>
        </p:nvSpPr>
        <p:spPr>
          <a:xfrm>
            <a:off x="4191000" y="4292690"/>
            <a:ext cx="4312387" cy="397501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sp>
        <p:nvSpPr>
          <p:cNvPr id="29" name="TextBox 28"/>
          <p:cNvSpPr txBox="1"/>
          <p:nvPr/>
        </p:nvSpPr>
        <p:spPr>
          <a:xfrm>
            <a:off x="1828800" y="2362171"/>
            <a:ext cx="9144000" cy="861774"/>
          </a:xfrm>
          <a:prstGeom prst="rect">
            <a:avLst/>
          </a:prstGeom>
          <a:noFill/>
        </p:spPr>
        <p:txBody>
          <a:bodyPr wrap="square" rtlCol="0">
            <a:spAutoFit/>
          </a:bodyPr>
          <a:lstStyle/>
          <a:p>
            <a:r>
              <a:rPr lang="en-US" sz="5000" dirty="0" smtClean="0">
                <a:solidFill>
                  <a:srgbClr val="C00000"/>
                </a:solidFill>
              </a:rPr>
              <a:t>Framework </a:t>
            </a:r>
            <a:r>
              <a:rPr lang="en-US" sz="5000" dirty="0" err="1" smtClean="0">
                <a:solidFill>
                  <a:srgbClr val="C00000"/>
                </a:solidFill>
              </a:rPr>
              <a:t>môi</a:t>
            </a:r>
            <a:r>
              <a:rPr lang="en-US" sz="5000" dirty="0" smtClean="0">
                <a:solidFill>
                  <a:srgbClr val="C00000"/>
                </a:solidFill>
              </a:rPr>
              <a:t> </a:t>
            </a:r>
            <a:r>
              <a:rPr lang="en-US" sz="5000" dirty="0" err="1" smtClean="0">
                <a:solidFill>
                  <a:srgbClr val="C00000"/>
                </a:solidFill>
              </a:rPr>
              <a:t>trường</a:t>
            </a:r>
            <a:r>
              <a:rPr lang="en-US" sz="5000" dirty="0" smtClean="0">
                <a:solidFill>
                  <a:srgbClr val="C00000"/>
                </a:solidFill>
              </a:rPr>
              <a:t> </a:t>
            </a:r>
            <a:r>
              <a:rPr lang="en-US" sz="5000" dirty="0" err="1" smtClean="0">
                <a:solidFill>
                  <a:srgbClr val="C00000"/>
                </a:solidFill>
              </a:rPr>
              <a:t>lập</a:t>
            </a:r>
            <a:r>
              <a:rPr lang="en-US" sz="5000" dirty="0" smtClean="0">
                <a:solidFill>
                  <a:srgbClr val="C00000"/>
                </a:solidFill>
              </a:rPr>
              <a:t> </a:t>
            </a:r>
            <a:r>
              <a:rPr lang="en-US" sz="5000" dirty="0" err="1" smtClean="0">
                <a:solidFill>
                  <a:srgbClr val="C00000"/>
                </a:solidFill>
              </a:rPr>
              <a:t>trình</a:t>
            </a:r>
            <a:endParaRPr lang="en-US" sz="5000" dirty="0">
              <a:solidFill>
                <a:srgbClr val="C00000"/>
              </a:solidFill>
            </a:endParaRPr>
          </a:p>
        </p:txBody>
      </p:sp>
      <p:sp>
        <p:nvSpPr>
          <p:cNvPr id="18" name="Freeform 11"/>
          <p:cNvSpPr/>
          <p:nvPr/>
        </p:nvSpPr>
        <p:spPr>
          <a:xfrm>
            <a:off x="9480520" y="4305300"/>
            <a:ext cx="4311679" cy="396240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454" y="4862965"/>
            <a:ext cx="4011477" cy="2541926"/>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0130" y="5067300"/>
            <a:ext cx="3792457" cy="2133257"/>
          </a:xfrm>
          <a:prstGeom prst="rect">
            <a:avLst/>
          </a:prstGeom>
        </p:spPr>
      </p:pic>
    </p:spTree>
    <p:extLst>
      <p:ext uri="{BB962C8B-B14F-4D97-AF65-F5344CB8AC3E}">
        <p14:creationId xmlns:p14="http://schemas.microsoft.com/office/powerpoint/2010/main" val="3159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sp>
        <p:nvSpPr>
          <p:cNvPr id="6" name="TextBox 6"/>
          <p:cNvSpPr txBox="1"/>
          <p:nvPr/>
        </p:nvSpPr>
        <p:spPr>
          <a:xfrm>
            <a:off x="1415981" y="-22446"/>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97278" y="850674"/>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6" name="TextBox 16"/>
          <p:cNvSpPr txBox="1"/>
          <p:nvPr/>
        </p:nvSpPr>
        <p:spPr>
          <a:xfrm>
            <a:off x="1415981" y="791651"/>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18" name="TextBox 18"/>
          <p:cNvSpPr txBox="1"/>
          <p:nvPr/>
        </p:nvSpPr>
        <p:spPr>
          <a:xfrm>
            <a:off x="1903168" y="7195128"/>
            <a:ext cx="5326656" cy="887730"/>
          </a:xfrm>
          <a:prstGeom prst="rect">
            <a:avLst/>
          </a:prstGeom>
        </p:spPr>
        <p:txBody>
          <a:bodyPr lIns="0" tIns="0" rIns="0" bIns="0" rtlCol="0" anchor="t">
            <a:spAutoFit/>
          </a:bodyPr>
          <a:lstStyle/>
          <a:p>
            <a:pPr algn="just">
              <a:lnSpc>
                <a:spcPts val="3509"/>
              </a:lnSpc>
            </a:pPr>
            <a:r>
              <a:rPr lang="en-US" sz="3000" spc="-60">
                <a:solidFill>
                  <a:srgbClr val="FFFFFF"/>
                </a:solidFill>
                <a:latin typeface="Open Sauce"/>
                <a:ea typeface="Open Sauce"/>
                <a:cs typeface="Open Sauce"/>
                <a:sym typeface="Open Sauce"/>
              </a:rPr>
              <a:t>Read more about choosing</a:t>
            </a:r>
          </a:p>
          <a:p>
            <a:pPr algn="just">
              <a:lnSpc>
                <a:spcPts val="3509"/>
              </a:lnSpc>
            </a:pPr>
            <a:r>
              <a:rPr lang="en-US" sz="3000" spc="-60">
                <a:solidFill>
                  <a:srgbClr val="FFFFFF"/>
                </a:solidFill>
                <a:latin typeface="Open Sauce"/>
                <a:ea typeface="Open Sauce"/>
                <a:cs typeface="Open Sauce"/>
                <a:sym typeface="Open Sauce"/>
              </a:rPr>
              <a:t>Hanover</a:t>
            </a:r>
          </a:p>
        </p:txBody>
      </p:sp>
      <p:sp>
        <p:nvSpPr>
          <p:cNvPr id="19" name="AutoShape 19"/>
          <p:cNvSpPr/>
          <p:nvPr/>
        </p:nvSpPr>
        <p:spPr>
          <a:xfrm>
            <a:off x="6999654" y="7460697"/>
            <a:ext cx="460340" cy="0"/>
          </a:xfrm>
          <a:prstGeom prst="line">
            <a:avLst/>
          </a:prstGeom>
          <a:ln w="47625" cap="flat">
            <a:solidFill>
              <a:srgbClr val="FFFFFF"/>
            </a:solidFill>
            <a:prstDash val="solid"/>
            <a:headEnd type="none" w="sm" len="sm"/>
            <a:tailEnd type="arrow" w="med" len="sm"/>
          </a:ln>
        </p:spPr>
      </p:sp>
      <p:sp>
        <p:nvSpPr>
          <p:cNvPr id="22" name="TextBox 21"/>
          <p:cNvSpPr txBox="1"/>
          <p:nvPr/>
        </p:nvSpPr>
        <p:spPr>
          <a:xfrm>
            <a:off x="711587" y="2029795"/>
            <a:ext cx="9144000" cy="861774"/>
          </a:xfrm>
          <a:prstGeom prst="rect">
            <a:avLst/>
          </a:prstGeom>
          <a:noFill/>
        </p:spPr>
        <p:txBody>
          <a:bodyPr wrap="square" rtlCol="0">
            <a:spAutoFit/>
          </a:bodyPr>
          <a:lstStyle/>
          <a:p>
            <a:r>
              <a:rPr lang="en-US" sz="5000" dirty="0" err="1" smtClean="0">
                <a:solidFill>
                  <a:srgbClr val="C00000"/>
                </a:solidFill>
              </a:rPr>
              <a:t>Các</a:t>
            </a:r>
            <a:r>
              <a:rPr lang="en-US" sz="5000" dirty="0" smtClean="0">
                <a:solidFill>
                  <a:srgbClr val="C00000"/>
                </a:solidFill>
              </a:rPr>
              <a:t> </a:t>
            </a:r>
            <a:r>
              <a:rPr lang="en-US" sz="5000" dirty="0" err="1" smtClean="0">
                <a:solidFill>
                  <a:srgbClr val="C00000"/>
                </a:solidFill>
              </a:rPr>
              <a:t>kỹ</a:t>
            </a:r>
            <a:r>
              <a:rPr lang="en-US" sz="5000" dirty="0" smtClean="0">
                <a:solidFill>
                  <a:srgbClr val="C00000"/>
                </a:solidFill>
              </a:rPr>
              <a:t> </a:t>
            </a:r>
            <a:r>
              <a:rPr lang="en-US" sz="5000" dirty="0" err="1" smtClean="0">
                <a:solidFill>
                  <a:srgbClr val="C00000"/>
                </a:solidFill>
              </a:rPr>
              <a:t>thuật</a:t>
            </a:r>
            <a:r>
              <a:rPr lang="en-US" sz="5000" dirty="0" smtClean="0">
                <a:solidFill>
                  <a:srgbClr val="C00000"/>
                </a:solidFill>
              </a:rPr>
              <a:t> </a:t>
            </a:r>
            <a:r>
              <a:rPr lang="en-US" sz="5000" dirty="0" err="1" smtClean="0">
                <a:solidFill>
                  <a:srgbClr val="C00000"/>
                </a:solidFill>
              </a:rPr>
              <a:t>bảo</a:t>
            </a:r>
            <a:r>
              <a:rPr lang="en-US" sz="5000" dirty="0" smtClean="0">
                <a:solidFill>
                  <a:srgbClr val="C00000"/>
                </a:solidFill>
              </a:rPr>
              <a:t> </a:t>
            </a:r>
            <a:r>
              <a:rPr lang="en-US" sz="5000" dirty="0" err="1" smtClean="0">
                <a:solidFill>
                  <a:srgbClr val="C00000"/>
                </a:solidFill>
              </a:rPr>
              <a:t>mật</a:t>
            </a:r>
            <a:r>
              <a:rPr lang="en-US" sz="5000" dirty="0" smtClean="0">
                <a:solidFill>
                  <a:srgbClr val="C00000"/>
                </a:solidFill>
              </a:rPr>
              <a:t> </a:t>
            </a:r>
            <a:r>
              <a:rPr lang="en-US" sz="5000" dirty="0" err="1" smtClean="0">
                <a:solidFill>
                  <a:srgbClr val="C00000"/>
                </a:solidFill>
              </a:rPr>
              <a:t>sử</a:t>
            </a:r>
            <a:r>
              <a:rPr lang="en-US" sz="5000" dirty="0" smtClean="0">
                <a:solidFill>
                  <a:srgbClr val="C00000"/>
                </a:solidFill>
              </a:rPr>
              <a:t> </a:t>
            </a:r>
            <a:r>
              <a:rPr lang="en-US" sz="5000" dirty="0" err="1" smtClean="0">
                <a:solidFill>
                  <a:srgbClr val="C00000"/>
                </a:solidFill>
              </a:rPr>
              <a:t>dụng</a:t>
            </a:r>
            <a:endParaRPr lang="en-US" sz="5000" dirty="0">
              <a:solidFill>
                <a:srgbClr val="C00000"/>
              </a:solidFill>
            </a:endParaRPr>
          </a:p>
        </p:txBody>
      </p:sp>
      <p:grpSp>
        <p:nvGrpSpPr>
          <p:cNvPr id="11" name="Group 10"/>
          <p:cNvGrpSpPr/>
          <p:nvPr/>
        </p:nvGrpSpPr>
        <p:grpSpPr>
          <a:xfrm>
            <a:off x="1161016" y="3396085"/>
            <a:ext cx="7002795" cy="6500698"/>
            <a:chOff x="489900" y="2511985"/>
            <a:chExt cx="7002795" cy="7017028"/>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3113" y="2511985"/>
              <a:ext cx="5556371" cy="5880874"/>
            </a:xfrm>
            <a:prstGeom prst="rect">
              <a:avLst/>
            </a:prstGeom>
          </p:spPr>
        </p:pic>
        <p:sp>
          <p:nvSpPr>
            <p:cNvPr id="10" name="TextBox 9"/>
            <p:cNvSpPr txBox="1"/>
            <p:nvPr/>
          </p:nvSpPr>
          <p:spPr>
            <a:xfrm>
              <a:off x="489900" y="8051685"/>
              <a:ext cx="7002795" cy="1477328"/>
            </a:xfrm>
            <a:prstGeom prst="rect">
              <a:avLst/>
            </a:prstGeom>
            <a:noFill/>
          </p:spPr>
          <p:txBody>
            <a:bodyPr wrap="square" rtlCol="0">
              <a:spAutoFit/>
            </a:bodyPr>
            <a:lstStyle/>
            <a:p>
              <a:r>
                <a:rPr lang="en-US" sz="4500" b="1" dirty="0">
                  <a:latin typeface="Times New Roman" panose="02020603050405020304" pitchFamily="18" charset="0"/>
                  <a:cs typeface="Times New Roman" panose="02020603050405020304" pitchFamily="18" charset="0"/>
                </a:rPr>
                <a:t>JWT (JSON Web Token)</a:t>
              </a:r>
            </a:p>
            <a:p>
              <a:endParaRPr lang="en-US" sz="4500" dirty="0">
                <a:latin typeface="Times New Roman (Headings)"/>
              </a:endParaRPr>
            </a:p>
          </p:txBody>
        </p:sp>
      </p:grpSp>
      <p:grpSp>
        <p:nvGrpSpPr>
          <p:cNvPr id="12" name="Group 11"/>
          <p:cNvGrpSpPr/>
          <p:nvPr/>
        </p:nvGrpSpPr>
        <p:grpSpPr>
          <a:xfrm>
            <a:off x="9750555" y="4114672"/>
            <a:ext cx="7002795" cy="5188244"/>
            <a:chOff x="10082504" y="3167968"/>
            <a:chExt cx="7002795" cy="5503562"/>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4600" y="3167968"/>
              <a:ext cx="6898605" cy="4268484"/>
            </a:xfrm>
            <a:prstGeom prst="rect">
              <a:avLst/>
            </a:prstGeom>
          </p:spPr>
        </p:pic>
        <p:sp>
          <p:nvSpPr>
            <p:cNvPr id="23" name="TextBox 22"/>
            <p:cNvSpPr txBox="1"/>
            <p:nvPr/>
          </p:nvSpPr>
          <p:spPr>
            <a:xfrm>
              <a:off x="10082504" y="7886700"/>
              <a:ext cx="7002795" cy="784830"/>
            </a:xfrm>
            <a:prstGeom prst="rect">
              <a:avLst/>
            </a:prstGeom>
            <a:noFill/>
          </p:spPr>
          <p:txBody>
            <a:bodyPr wrap="square" rtlCol="0">
              <a:spAutoFit/>
            </a:bodyPr>
            <a:lstStyle/>
            <a:p>
              <a:r>
                <a:rPr lang="en-US" sz="4500" b="1" dirty="0" smtClean="0">
                  <a:latin typeface="Times New Roman" panose="02020603050405020304" pitchFamily="18" charset="0"/>
                  <a:cs typeface="Times New Roman" panose="02020603050405020304" pitchFamily="18" charset="0"/>
                </a:rPr>
                <a:t>Amazon Website Service</a:t>
              </a:r>
              <a:endParaRPr lang="en-US" sz="4500" dirty="0">
                <a:latin typeface="Times New Roman (Heading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145000" y="9791700"/>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sp>
        <p:nvSpPr>
          <p:cNvPr id="6" name="TextBox 6"/>
          <p:cNvSpPr txBox="1"/>
          <p:nvPr/>
        </p:nvSpPr>
        <p:spPr>
          <a:xfrm>
            <a:off x="1447800" y="0"/>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65459" y="873120"/>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447800" y="814097"/>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29" name="TextBox 28"/>
          <p:cNvSpPr txBox="1"/>
          <p:nvPr/>
        </p:nvSpPr>
        <p:spPr>
          <a:xfrm>
            <a:off x="304800" y="2159125"/>
            <a:ext cx="9296400" cy="861774"/>
          </a:xfrm>
          <a:prstGeom prst="rect">
            <a:avLst/>
          </a:prstGeom>
          <a:noFill/>
        </p:spPr>
        <p:txBody>
          <a:bodyPr wrap="square" rtlCol="0">
            <a:spAutoFit/>
          </a:bodyPr>
          <a:lstStyle/>
          <a:p>
            <a:r>
              <a:rPr lang="en-US" sz="5000" dirty="0" err="1" smtClean="0">
                <a:solidFill>
                  <a:srgbClr val="C00000"/>
                </a:solidFill>
              </a:rPr>
              <a:t>Mô</a:t>
            </a:r>
            <a:r>
              <a:rPr lang="en-US" sz="5000" dirty="0" smtClean="0">
                <a:solidFill>
                  <a:srgbClr val="C00000"/>
                </a:solidFill>
              </a:rPr>
              <a:t> </a:t>
            </a:r>
            <a:r>
              <a:rPr lang="en-US" sz="5000" dirty="0" err="1" smtClean="0">
                <a:solidFill>
                  <a:srgbClr val="C00000"/>
                </a:solidFill>
              </a:rPr>
              <a:t>hình</a:t>
            </a:r>
            <a:r>
              <a:rPr lang="en-US" sz="5000" dirty="0" smtClean="0">
                <a:solidFill>
                  <a:srgbClr val="C00000"/>
                </a:solidFill>
              </a:rPr>
              <a:t> </a:t>
            </a:r>
            <a:r>
              <a:rPr lang="en-US" sz="5000" dirty="0" err="1" smtClean="0">
                <a:solidFill>
                  <a:srgbClr val="C00000"/>
                </a:solidFill>
              </a:rPr>
              <a:t>kiến</a:t>
            </a:r>
            <a:r>
              <a:rPr lang="en-US" sz="5000" dirty="0" smtClean="0">
                <a:solidFill>
                  <a:srgbClr val="C00000"/>
                </a:solidFill>
              </a:rPr>
              <a:t> </a:t>
            </a:r>
            <a:r>
              <a:rPr lang="en-US" sz="5000" dirty="0" err="1" smtClean="0">
                <a:solidFill>
                  <a:srgbClr val="C00000"/>
                </a:solidFill>
              </a:rPr>
              <a:t>trúc</a:t>
            </a:r>
            <a:r>
              <a:rPr lang="en-US" sz="5000" dirty="0" smtClean="0">
                <a:solidFill>
                  <a:srgbClr val="C00000"/>
                </a:solidFill>
              </a:rPr>
              <a:t> </a:t>
            </a:r>
            <a:r>
              <a:rPr lang="en-US" sz="5000" dirty="0" err="1" smtClean="0">
                <a:solidFill>
                  <a:srgbClr val="C00000"/>
                </a:solidFill>
              </a:rPr>
              <a:t>phía</a:t>
            </a:r>
            <a:r>
              <a:rPr lang="en-US" sz="5000" dirty="0" smtClean="0">
                <a:solidFill>
                  <a:srgbClr val="C00000"/>
                </a:solidFill>
              </a:rPr>
              <a:t> Backend</a:t>
            </a:r>
            <a:endParaRPr lang="en-US" sz="5000" dirty="0">
              <a:solidFill>
                <a:srgbClr val="C00000"/>
              </a:solidFill>
            </a:endParaRPr>
          </a:p>
        </p:txBody>
      </p:sp>
      <p:sp>
        <p:nvSpPr>
          <p:cNvPr id="16" name="TextBox 15"/>
          <p:cNvSpPr txBox="1"/>
          <p:nvPr/>
        </p:nvSpPr>
        <p:spPr>
          <a:xfrm>
            <a:off x="7349414" y="4125938"/>
            <a:ext cx="10210800" cy="416434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vi-VN" sz="3000" dirty="0">
                <a:latin typeface="Times New Roman" panose="02020603050405020304" pitchFamily="18" charset="0"/>
                <a:cs typeface="Times New Roman" panose="02020603050405020304" pitchFamily="18" charset="0"/>
              </a:rPr>
              <a:t>Sử dụng kiến trúc RESTful API với NodeJS và Express.</a:t>
            </a:r>
          </a:p>
          <a:p>
            <a:pPr marL="457200" indent="-457200">
              <a:lnSpc>
                <a:spcPct val="150000"/>
              </a:lnSpc>
              <a:buFont typeface="Wingdings" panose="05000000000000000000" pitchFamily="2" charset="2"/>
              <a:buChar char="Ø"/>
            </a:pPr>
            <a:r>
              <a:rPr lang="vi-VN" sz="3000" dirty="0">
                <a:latin typeface="Times New Roman" panose="02020603050405020304" pitchFamily="18" charset="0"/>
                <a:cs typeface="Times New Roman" panose="02020603050405020304" pitchFamily="18" charset="0"/>
              </a:rPr>
              <a:t>Tích hợp MongoDB để lưu trữ và quản lý dữ liệu linh hoạt.</a:t>
            </a:r>
          </a:p>
          <a:p>
            <a:pPr marL="457200" indent="-457200">
              <a:lnSpc>
                <a:spcPct val="150000"/>
              </a:lnSpc>
              <a:buFont typeface="Wingdings" panose="05000000000000000000" pitchFamily="2" charset="2"/>
              <a:buChar char="Ø"/>
            </a:pPr>
            <a:r>
              <a:rPr lang="vi-VN" sz="3000" dirty="0">
                <a:latin typeface="Times New Roman" panose="02020603050405020304" pitchFamily="18" charset="0"/>
                <a:cs typeface="Times New Roman" panose="02020603050405020304" pitchFamily="18" charset="0"/>
              </a:rPr>
              <a:t>Hỗ trợ xác thực người dùng và quản lý phiên với JWT (JSON Web Token).</a:t>
            </a:r>
          </a:p>
          <a:p>
            <a:pPr marL="457200" indent="-457200">
              <a:lnSpc>
                <a:spcPct val="150000"/>
              </a:lnSpc>
              <a:buFont typeface="Wingdings" panose="05000000000000000000" pitchFamily="2" charset="2"/>
              <a:buChar char="Ø"/>
            </a:pPr>
            <a:r>
              <a:rPr lang="vi-VN" sz="3000" dirty="0">
                <a:latin typeface="Times New Roman" panose="02020603050405020304" pitchFamily="18" charset="0"/>
                <a:cs typeface="Times New Roman" panose="02020603050405020304" pitchFamily="18" charset="0"/>
              </a:rPr>
              <a:t>Xây dựng Api thông qua các phương thức HTTP</a:t>
            </a:r>
          </a:p>
          <a:p>
            <a:pPr marL="457200" indent="-457200">
              <a:lnSpc>
                <a:spcPct val="150000"/>
              </a:lnSpc>
              <a:buFont typeface="Wingdings" panose="05000000000000000000" pitchFamily="2" charset="2"/>
              <a:buChar char="Ø"/>
            </a:pPr>
            <a:endParaRPr lang="en-US" sz="3000" dirty="0">
              <a:latin typeface="Times New Roman" panose="02020603050405020304" pitchFamily="18" charset="0"/>
              <a:cs typeface="Times New Roman" panose="02020603050405020304" pitchFamily="18" charset="0"/>
            </a:endParaRPr>
          </a:p>
        </p:txBody>
      </p:sp>
      <p:grpSp>
        <p:nvGrpSpPr>
          <p:cNvPr id="22" name="Group 21"/>
          <p:cNvGrpSpPr/>
          <p:nvPr/>
        </p:nvGrpSpPr>
        <p:grpSpPr>
          <a:xfrm>
            <a:off x="-45880" y="3458643"/>
            <a:ext cx="7190508" cy="5663995"/>
            <a:chOff x="-304800" y="3579858"/>
            <a:chExt cx="7190508" cy="5663995"/>
          </a:xfrm>
        </p:grpSpPr>
        <p:sp>
          <p:nvSpPr>
            <p:cNvPr id="23" name="TextBox 22"/>
            <p:cNvSpPr txBox="1"/>
            <p:nvPr/>
          </p:nvSpPr>
          <p:spPr>
            <a:xfrm>
              <a:off x="-304800" y="8535967"/>
              <a:ext cx="7190508" cy="707886"/>
            </a:xfrm>
            <a:prstGeom prst="rect">
              <a:avLst/>
            </a:prstGeom>
            <a:noFill/>
          </p:spPr>
          <p:txBody>
            <a:bodyPr wrap="square" rtlCol="0">
              <a:spAutoFit/>
            </a:bodyPr>
            <a:lstStyle/>
            <a:p>
              <a:pPr algn="ctr"/>
              <a:r>
                <a:rPr lang="en-US" sz="4000" dirty="0" err="1" smtClean="0">
                  <a:latin typeface="Times New Roman" panose="02020603050405020304" pitchFamily="18" charset="0"/>
                  <a:cs typeface="Times New Roman" panose="02020603050405020304" pitchFamily="18" charset="0"/>
                </a:rPr>
                <a:t>Các</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phương</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thức</a:t>
              </a:r>
              <a:r>
                <a:rPr lang="en-US" sz="4000" dirty="0" smtClean="0">
                  <a:latin typeface="Times New Roman" panose="02020603050405020304" pitchFamily="18" charset="0"/>
                  <a:cs typeface="Times New Roman" panose="02020603050405020304" pitchFamily="18" charset="0"/>
                </a:rPr>
                <a:t> HTTP</a:t>
              </a:r>
              <a:endParaRPr lang="en-US" sz="4000" dirty="0">
                <a:latin typeface="Times New Roman" panose="02020603050405020304" pitchFamily="18" charset="0"/>
                <a:cs typeface="Times New Roman" panose="02020603050405020304" pitchFamily="18" charset="0"/>
              </a:endParaRPr>
            </a:p>
          </p:txBody>
        </p:sp>
        <p:grpSp>
          <p:nvGrpSpPr>
            <p:cNvPr id="24" name="Group 23"/>
            <p:cNvGrpSpPr/>
            <p:nvPr/>
          </p:nvGrpSpPr>
          <p:grpSpPr>
            <a:xfrm>
              <a:off x="843624" y="3579858"/>
              <a:ext cx="4572001" cy="4889410"/>
              <a:chOff x="843624" y="3579858"/>
              <a:chExt cx="4572001" cy="4889410"/>
            </a:xfrm>
          </p:grpSpPr>
          <p:sp>
            <p:nvSpPr>
              <p:cNvPr id="25" name="Freeform 11"/>
              <p:cNvSpPr/>
              <p:nvPr/>
            </p:nvSpPr>
            <p:spPr>
              <a:xfrm>
                <a:off x="843624" y="3579858"/>
                <a:ext cx="4572001" cy="488941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4000500"/>
                <a:ext cx="4020435" cy="4020435"/>
              </a:xfrm>
              <a:prstGeom prst="rect">
                <a:avLst/>
              </a:prstGeom>
            </p:spPr>
          </p:pic>
        </p:grpSp>
      </p:grpSp>
    </p:spTree>
    <p:extLst>
      <p:ext uri="{BB962C8B-B14F-4D97-AF65-F5344CB8AC3E}">
        <p14:creationId xmlns:p14="http://schemas.microsoft.com/office/powerpoint/2010/main" val="428673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145000" y="9791700"/>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sp>
        <p:nvSpPr>
          <p:cNvPr id="6" name="TextBox 6"/>
          <p:cNvSpPr txBox="1"/>
          <p:nvPr/>
        </p:nvSpPr>
        <p:spPr>
          <a:xfrm>
            <a:off x="1447800" y="0"/>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65459" y="873120"/>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447800" y="814097"/>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29" name="TextBox 28"/>
          <p:cNvSpPr txBox="1"/>
          <p:nvPr/>
        </p:nvSpPr>
        <p:spPr>
          <a:xfrm>
            <a:off x="304800" y="2159125"/>
            <a:ext cx="9296400" cy="861774"/>
          </a:xfrm>
          <a:prstGeom prst="rect">
            <a:avLst/>
          </a:prstGeom>
          <a:noFill/>
        </p:spPr>
        <p:txBody>
          <a:bodyPr wrap="square" rtlCol="0">
            <a:spAutoFit/>
          </a:bodyPr>
          <a:lstStyle/>
          <a:p>
            <a:r>
              <a:rPr lang="en-US" sz="5000" dirty="0" err="1" smtClean="0">
                <a:solidFill>
                  <a:srgbClr val="C00000"/>
                </a:solidFill>
              </a:rPr>
              <a:t>Mô</a:t>
            </a:r>
            <a:r>
              <a:rPr lang="en-US" sz="5000" dirty="0" smtClean="0">
                <a:solidFill>
                  <a:srgbClr val="C00000"/>
                </a:solidFill>
              </a:rPr>
              <a:t> </a:t>
            </a:r>
            <a:r>
              <a:rPr lang="en-US" sz="5000" dirty="0" err="1" smtClean="0">
                <a:solidFill>
                  <a:srgbClr val="C00000"/>
                </a:solidFill>
              </a:rPr>
              <a:t>hình</a:t>
            </a:r>
            <a:r>
              <a:rPr lang="en-US" sz="5000" dirty="0" smtClean="0">
                <a:solidFill>
                  <a:srgbClr val="C00000"/>
                </a:solidFill>
              </a:rPr>
              <a:t> </a:t>
            </a:r>
            <a:r>
              <a:rPr lang="en-US" sz="5000" dirty="0" err="1" smtClean="0">
                <a:solidFill>
                  <a:srgbClr val="C00000"/>
                </a:solidFill>
              </a:rPr>
              <a:t>hoạt</a:t>
            </a:r>
            <a:r>
              <a:rPr lang="en-US" sz="5000" dirty="0" smtClean="0">
                <a:solidFill>
                  <a:srgbClr val="C00000"/>
                </a:solidFill>
              </a:rPr>
              <a:t> </a:t>
            </a:r>
            <a:r>
              <a:rPr lang="en-US" sz="5000" dirty="0" err="1" smtClean="0">
                <a:solidFill>
                  <a:srgbClr val="C00000"/>
                </a:solidFill>
              </a:rPr>
              <a:t>động</a:t>
            </a:r>
            <a:r>
              <a:rPr lang="en-US" sz="5000" dirty="0" smtClean="0">
                <a:solidFill>
                  <a:srgbClr val="C00000"/>
                </a:solidFill>
              </a:rPr>
              <a:t> </a:t>
            </a:r>
            <a:r>
              <a:rPr lang="en-US" sz="5000" dirty="0" err="1" smtClean="0">
                <a:solidFill>
                  <a:srgbClr val="C00000"/>
                </a:solidFill>
              </a:rPr>
              <a:t>của</a:t>
            </a:r>
            <a:r>
              <a:rPr lang="en-US" sz="5000" dirty="0" smtClean="0">
                <a:solidFill>
                  <a:srgbClr val="C00000"/>
                </a:solidFill>
              </a:rPr>
              <a:t> Flutter</a:t>
            </a:r>
            <a:endParaRPr lang="en-US" sz="5000" dirty="0">
              <a:solidFill>
                <a:srgbClr val="C00000"/>
              </a:solidFill>
            </a:endParaRPr>
          </a:p>
        </p:txBody>
      </p:sp>
      <p:sp>
        <p:nvSpPr>
          <p:cNvPr id="16" name="TextBox 15"/>
          <p:cNvSpPr txBox="1"/>
          <p:nvPr/>
        </p:nvSpPr>
        <p:spPr>
          <a:xfrm>
            <a:off x="6294983" y="3800858"/>
            <a:ext cx="11474149" cy="355481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3000" dirty="0" err="1" smtClean="0">
                <a:latin typeface="Times New Roman" panose="02020603050405020304" pitchFamily="18" charset="0"/>
                <a:cs typeface="Times New Roman" panose="02020603050405020304" pitchFamily="18" charset="0"/>
              </a:rPr>
              <a:t>Sử</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dụng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mô</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hình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kiến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trúc</a:t>
            </a:r>
            <a:r>
              <a:rPr lang="en-US" sz="3000" dirty="0" smtClean="0">
                <a:latin typeface="Times New Roman" panose="02020603050405020304" pitchFamily="18" charset="0"/>
                <a:cs typeface="Times New Roman" panose="02020603050405020304" pitchFamily="18" charset="0"/>
              </a:rPr>
              <a:t> MVC </a:t>
            </a:r>
          </a:p>
          <a:p>
            <a:pPr marL="457200" indent="-457200">
              <a:lnSpc>
                <a:spcPct val="150000"/>
              </a:lnSpc>
              <a:buFont typeface="Wingdings" panose="05000000000000000000" pitchFamily="2" charset="2"/>
              <a:buChar char="Ø"/>
            </a:pPr>
            <a:r>
              <a:rPr lang="vi-VN" sz="3000" dirty="0" smtClean="0">
                <a:latin typeface="Times New Roman" panose="02020603050405020304" pitchFamily="18" charset="0"/>
                <a:cs typeface="Times New Roman" panose="02020603050405020304" pitchFamily="18" charset="0"/>
              </a:rPr>
              <a:t>Sử </a:t>
            </a:r>
            <a:r>
              <a:rPr lang="vi-VN" sz="3000" dirty="0">
                <a:latin typeface="Times New Roman" panose="02020603050405020304" pitchFamily="18" charset="0"/>
                <a:cs typeface="Times New Roman" panose="02020603050405020304" pitchFamily="18" charset="0"/>
              </a:rPr>
              <a:t>dụng Provider để quản lý trạng thái ứng dụng, đơn giản và hiệu quả</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vi-VN" sz="3000" dirty="0" smtClean="0">
                <a:latin typeface="Times New Roman" panose="02020603050405020304" pitchFamily="18" charset="0"/>
                <a:cs typeface="Times New Roman" panose="02020603050405020304" pitchFamily="18" charset="0"/>
              </a:rPr>
              <a:t>Tận </a:t>
            </a:r>
            <a:r>
              <a:rPr lang="vi-VN" sz="3000" dirty="0">
                <a:latin typeface="Times New Roman" panose="02020603050405020304" pitchFamily="18" charset="0"/>
                <a:cs typeface="Times New Roman" panose="02020603050405020304" pitchFamily="18" charset="0"/>
              </a:rPr>
              <a:t>dụng widget tree của Flutter để tạo giao diện động, thân thiện</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vi-VN" sz="3000" dirty="0" smtClean="0">
                <a:latin typeface="Times New Roman" panose="02020603050405020304" pitchFamily="18" charset="0"/>
                <a:cs typeface="Times New Roman" panose="02020603050405020304" pitchFamily="18" charset="0"/>
              </a:rPr>
              <a:t>Kết nối backend qua HTTP</a:t>
            </a:r>
            <a:r>
              <a:rPr lang="en-US" sz="3000" dirty="0">
                <a:latin typeface="Times New Roman" panose="02020603050405020304" pitchFamily="18" charset="0"/>
                <a:cs typeface="Times New Roman" panose="02020603050405020304" pitchFamily="18" charset="0"/>
              </a:rPr>
              <a:t> </a:t>
            </a:r>
            <a:endParaRPr lang="en-US" sz="3000" dirty="0" smtClean="0">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228600" y="3434067"/>
            <a:ext cx="7190508" cy="6056438"/>
            <a:chOff x="-27708" y="3579858"/>
            <a:chExt cx="7190508" cy="6056438"/>
          </a:xfrm>
        </p:grpSpPr>
        <p:sp>
          <p:nvSpPr>
            <p:cNvPr id="19" name="TextBox 18"/>
            <p:cNvSpPr txBox="1"/>
            <p:nvPr/>
          </p:nvSpPr>
          <p:spPr>
            <a:xfrm>
              <a:off x="-27708" y="8312857"/>
              <a:ext cx="7190508" cy="1323439"/>
            </a:xfrm>
            <a:prstGeom prst="rect">
              <a:avLst/>
            </a:prstGeom>
            <a:noFill/>
          </p:spPr>
          <p:txBody>
            <a:bodyPr wrap="square" rtlCol="0">
              <a:spAutoFit/>
            </a:bodyPr>
            <a:lstStyle/>
            <a:p>
              <a:pPr algn="ctr"/>
              <a:r>
                <a:rPr lang="en-US" sz="4000" dirty="0" err="1" smtClean="0"/>
                <a:t>Mô</a:t>
              </a:r>
              <a:r>
                <a:rPr lang="en-US" sz="4000" dirty="0" smtClean="0"/>
                <a:t> </a:t>
              </a:r>
              <a:r>
                <a:rPr lang="en-US" sz="4000" dirty="0" err="1" smtClean="0"/>
                <a:t>hình</a:t>
              </a:r>
              <a:r>
                <a:rPr lang="en-US" sz="4000" dirty="0" smtClean="0"/>
                <a:t> </a:t>
              </a:r>
              <a:r>
                <a:rPr lang="en-US" sz="4000" dirty="0" err="1" smtClean="0"/>
                <a:t>kiến</a:t>
              </a:r>
              <a:r>
                <a:rPr lang="en-US" sz="4000" dirty="0" smtClean="0"/>
                <a:t> </a:t>
              </a:r>
              <a:r>
                <a:rPr lang="en-US" sz="4000" dirty="0" err="1" smtClean="0"/>
                <a:t>trúc</a:t>
              </a:r>
              <a:r>
                <a:rPr lang="en-US" sz="4000" dirty="0" smtClean="0"/>
                <a:t> </a:t>
              </a:r>
              <a:r>
                <a:rPr lang="en-US" sz="4000" dirty="0" smtClean="0"/>
                <a:t>MVC</a:t>
              </a:r>
            </a:p>
            <a:p>
              <a:pPr algn="ctr"/>
              <a:r>
                <a:rPr lang="en-US" sz="4000" dirty="0" smtClean="0"/>
                <a:t> (MODEL VIEW CONTROLLER)</a:t>
              </a:r>
              <a:endParaRPr lang="en-US" sz="4000" dirty="0"/>
            </a:p>
          </p:txBody>
        </p:sp>
        <p:grpSp>
          <p:nvGrpSpPr>
            <p:cNvPr id="20" name="Group 19"/>
            <p:cNvGrpSpPr/>
            <p:nvPr/>
          </p:nvGrpSpPr>
          <p:grpSpPr>
            <a:xfrm>
              <a:off x="843624" y="3579858"/>
              <a:ext cx="4572001" cy="4889410"/>
              <a:chOff x="843624" y="3579858"/>
              <a:chExt cx="4572001" cy="4889410"/>
            </a:xfrm>
          </p:grpSpPr>
          <p:sp>
            <p:nvSpPr>
              <p:cNvPr id="21" name="Freeform 11"/>
              <p:cNvSpPr/>
              <p:nvPr/>
            </p:nvSpPr>
            <p:spPr>
              <a:xfrm>
                <a:off x="843624" y="3579858"/>
                <a:ext cx="4572001" cy="488941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152900"/>
                <a:ext cx="3581400" cy="3743325"/>
              </a:xfrm>
              <a:prstGeom prst="rect">
                <a:avLst/>
              </a:prstGeom>
            </p:spPr>
          </p:pic>
        </p:grpSp>
      </p:grpSp>
    </p:spTree>
    <p:extLst>
      <p:ext uri="{BB962C8B-B14F-4D97-AF65-F5344CB8AC3E}">
        <p14:creationId xmlns:p14="http://schemas.microsoft.com/office/powerpoint/2010/main" val="182115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3848474" y="1406237"/>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2206119" y="1663727"/>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195246" y="2892362"/>
            <a:ext cx="7087056" cy="1543061"/>
          </a:xfrm>
          <a:prstGeom prst="rect">
            <a:avLst/>
          </a:prstGeom>
        </p:spPr>
        <p:txBody>
          <a:bodyPr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CHƯƠNG 3</a:t>
            </a:r>
            <a:endParaRPr lang="en-US" sz="8999" b="1" dirty="0">
              <a:solidFill>
                <a:srgbClr val="FFFFFF"/>
              </a:solidFill>
              <a:latin typeface="Caladea Bold"/>
              <a:ea typeface="Caladea Bold"/>
              <a:cs typeface="Caladea Bold"/>
              <a:sym typeface="Caladea Bold"/>
            </a:endParaRPr>
          </a:p>
        </p:txBody>
      </p:sp>
      <p:sp>
        <p:nvSpPr>
          <p:cNvPr id="12" name="TextBox 12"/>
          <p:cNvSpPr txBox="1"/>
          <p:nvPr/>
        </p:nvSpPr>
        <p:spPr>
          <a:xfrm>
            <a:off x="3176174" y="4937764"/>
            <a:ext cx="11734800" cy="1615827"/>
          </a:xfrm>
          <a:prstGeom prst="rect">
            <a:avLst/>
          </a:prstGeom>
        </p:spPr>
        <p:txBody>
          <a:bodyPr wrap="square"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NỘI DUNG THỰC HIỆN</a:t>
            </a:r>
            <a:endParaRPr lang="en-US" sz="8999" b="1" dirty="0">
              <a:solidFill>
                <a:srgbClr val="FFFFFF"/>
              </a:solidFill>
              <a:latin typeface="Caladea Bold"/>
              <a:ea typeface="Caladea Bold"/>
              <a:cs typeface="Caladea Bold"/>
              <a:sym typeface="Caladea Bold"/>
            </a:endParaRP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4"/>
            <a:stretch>
              <a:fillRect/>
            </a:stretch>
          </a:blipFill>
        </p:spPr>
      </p:sp>
      <p:sp>
        <p:nvSpPr>
          <p:cNvPr id="15" name="Freeform 15"/>
          <p:cNvSpPr/>
          <p:nvPr/>
        </p:nvSpPr>
        <p:spPr>
          <a:xfrm>
            <a:off x="8827071" y="975565"/>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4"/>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4"/>
            <a:stretch>
              <a:fillRect/>
            </a:stretch>
          </a:blipFill>
        </p:spPr>
      </p:sp>
    </p:spTree>
    <p:extLst>
      <p:ext uri="{BB962C8B-B14F-4D97-AF65-F5344CB8AC3E}">
        <p14:creationId xmlns:p14="http://schemas.microsoft.com/office/powerpoint/2010/main" val="3334571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2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sp>
        <p:nvSpPr>
          <p:cNvPr id="6" name="TextBox 6"/>
          <p:cNvSpPr txBox="1"/>
          <p:nvPr/>
        </p:nvSpPr>
        <p:spPr>
          <a:xfrm>
            <a:off x="1103793" y="-36563"/>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Nội</a:t>
            </a:r>
            <a:r>
              <a:rPr lang="en-US" sz="5000" b="1" dirty="0" smtClean="0">
                <a:solidFill>
                  <a:srgbClr val="000000"/>
                </a:solidFill>
                <a:latin typeface="Droid Serif Bold"/>
                <a:ea typeface="Droid Serif Bold"/>
                <a:cs typeface="Droid Serif Bold"/>
                <a:sym typeface="Droid Serif Bold"/>
              </a:rPr>
              <a:t> dung</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1009466" y="836557"/>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6" name="TextBox 16"/>
          <p:cNvSpPr txBox="1"/>
          <p:nvPr/>
        </p:nvSpPr>
        <p:spPr>
          <a:xfrm>
            <a:off x="440439" y="798224"/>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Thực</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hiện</a:t>
            </a:r>
            <a:endParaRPr lang="en-US" sz="5000" b="1" dirty="0">
              <a:solidFill>
                <a:srgbClr val="FFFFFF"/>
              </a:solidFill>
              <a:latin typeface="Droid Serif Bold"/>
              <a:ea typeface="Droid Serif Bold"/>
              <a:cs typeface="Droid Serif Bold"/>
              <a:sym typeface="Droid Serif Bold"/>
            </a:endParaRPr>
          </a:p>
        </p:txBody>
      </p:sp>
      <p:sp>
        <p:nvSpPr>
          <p:cNvPr id="18" name="TextBox 18"/>
          <p:cNvSpPr txBox="1"/>
          <p:nvPr/>
        </p:nvSpPr>
        <p:spPr>
          <a:xfrm>
            <a:off x="1903168" y="7195128"/>
            <a:ext cx="5326656" cy="887730"/>
          </a:xfrm>
          <a:prstGeom prst="rect">
            <a:avLst/>
          </a:prstGeom>
        </p:spPr>
        <p:txBody>
          <a:bodyPr lIns="0" tIns="0" rIns="0" bIns="0" rtlCol="0" anchor="t">
            <a:spAutoFit/>
          </a:bodyPr>
          <a:lstStyle/>
          <a:p>
            <a:pPr algn="just">
              <a:lnSpc>
                <a:spcPts val="3509"/>
              </a:lnSpc>
            </a:pPr>
            <a:r>
              <a:rPr lang="en-US" sz="3000" spc="-60">
                <a:solidFill>
                  <a:srgbClr val="FFFFFF"/>
                </a:solidFill>
                <a:latin typeface="Open Sauce"/>
                <a:ea typeface="Open Sauce"/>
                <a:cs typeface="Open Sauce"/>
                <a:sym typeface="Open Sauce"/>
              </a:rPr>
              <a:t>Read more about choosing</a:t>
            </a:r>
          </a:p>
          <a:p>
            <a:pPr algn="just">
              <a:lnSpc>
                <a:spcPts val="3509"/>
              </a:lnSpc>
            </a:pPr>
            <a:r>
              <a:rPr lang="en-US" sz="3000" spc="-60">
                <a:solidFill>
                  <a:srgbClr val="FFFFFF"/>
                </a:solidFill>
                <a:latin typeface="Open Sauce"/>
                <a:ea typeface="Open Sauce"/>
                <a:cs typeface="Open Sauce"/>
                <a:sym typeface="Open Sauce"/>
              </a:rPr>
              <a:t>Hanover</a:t>
            </a:r>
          </a:p>
        </p:txBody>
      </p:sp>
      <p:sp>
        <p:nvSpPr>
          <p:cNvPr id="19" name="AutoShape 19"/>
          <p:cNvSpPr/>
          <p:nvPr/>
        </p:nvSpPr>
        <p:spPr>
          <a:xfrm>
            <a:off x="6999654" y="7460697"/>
            <a:ext cx="460340" cy="0"/>
          </a:xfrm>
          <a:prstGeom prst="line">
            <a:avLst/>
          </a:prstGeom>
          <a:ln w="47625" cap="flat">
            <a:solidFill>
              <a:srgbClr val="FFFFFF"/>
            </a:solidFill>
            <a:prstDash val="solid"/>
            <a:headEnd type="none" w="sm" len="sm"/>
            <a:tailEnd type="arrow" w="med" len="sm"/>
          </a:ln>
        </p:spPr>
      </p:sp>
      <p:sp>
        <p:nvSpPr>
          <p:cNvPr id="10" name="TextBox 9"/>
          <p:cNvSpPr txBox="1"/>
          <p:nvPr/>
        </p:nvSpPr>
        <p:spPr>
          <a:xfrm>
            <a:off x="5577309" y="1799877"/>
            <a:ext cx="12717618"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Mã</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hóa</a:t>
            </a:r>
            <a:r>
              <a:rPr lang="en-US" sz="4000" b="1" dirty="0">
                <a:latin typeface="Times New Roman" panose="02020603050405020304" pitchFamily="18" charset="0"/>
                <a:cs typeface="Times New Roman" panose="02020603050405020304" pitchFamily="18" charset="0"/>
              </a:rPr>
              <a:t> JWT (JSON Web Token</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trong</a:t>
            </a:r>
            <a:r>
              <a:rPr lang="en-US" sz="4000" b="1" dirty="0" smtClean="0">
                <a:latin typeface="Times New Roman" panose="02020603050405020304" pitchFamily="18" charset="0"/>
                <a:cs typeface="Times New Roman" panose="02020603050405020304" pitchFamily="18" charset="0"/>
              </a:rPr>
              <a:t> Authentication</a:t>
            </a:r>
          </a:p>
        </p:txBody>
      </p:sp>
      <p:sp>
        <p:nvSpPr>
          <p:cNvPr id="17" name="TextBox 16"/>
          <p:cNvSpPr txBox="1"/>
          <p:nvPr/>
        </p:nvSpPr>
        <p:spPr>
          <a:xfrm>
            <a:off x="5701374" y="778223"/>
            <a:ext cx="9144000" cy="861774"/>
          </a:xfrm>
          <a:prstGeom prst="rect">
            <a:avLst/>
          </a:prstGeom>
          <a:noFill/>
        </p:spPr>
        <p:txBody>
          <a:bodyPr wrap="square" rtlCol="0">
            <a:spAutoFit/>
          </a:bodyPr>
          <a:lstStyle/>
          <a:p>
            <a:r>
              <a:rPr lang="en-US" sz="5000" dirty="0" err="1" smtClean="0">
                <a:solidFill>
                  <a:srgbClr val="C00000"/>
                </a:solidFill>
              </a:rPr>
              <a:t>Cơ</a:t>
            </a:r>
            <a:r>
              <a:rPr lang="en-US" sz="5000" dirty="0" smtClean="0">
                <a:solidFill>
                  <a:srgbClr val="C00000"/>
                </a:solidFill>
              </a:rPr>
              <a:t> </a:t>
            </a:r>
            <a:r>
              <a:rPr lang="en-US" sz="5000" dirty="0" err="1" smtClean="0">
                <a:solidFill>
                  <a:srgbClr val="C00000"/>
                </a:solidFill>
              </a:rPr>
              <a:t>chế</a:t>
            </a:r>
            <a:r>
              <a:rPr lang="en-US" sz="5000" dirty="0" smtClean="0">
                <a:solidFill>
                  <a:srgbClr val="C00000"/>
                </a:solidFill>
              </a:rPr>
              <a:t> </a:t>
            </a:r>
            <a:r>
              <a:rPr lang="en-US" sz="5000" dirty="0" err="1" smtClean="0">
                <a:solidFill>
                  <a:srgbClr val="C00000"/>
                </a:solidFill>
              </a:rPr>
              <a:t>hoạt</a:t>
            </a:r>
            <a:r>
              <a:rPr lang="en-US" sz="5000" dirty="0" smtClean="0">
                <a:solidFill>
                  <a:srgbClr val="C00000"/>
                </a:solidFill>
              </a:rPr>
              <a:t> </a:t>
            </a:r>
            <a:r>
              <a:rPr lang="en-US" sz="5000" dirty="0" err="1" smtClean="0">
                <a:solidFill>
                  <a:srgbClr val="C00000"/>
                </a:solidFill>
              </a:rPr>
              <a:t>động</a:t>
            </a:r>
            <a:endParaRPr lang="en-US" sz="5000" dirty="0">
              <a:solidFill>
                <a:srgbClr val="C00000"/>
              </a:solidFill>
            </a:endParaRPr>
          </a:p>
        </p:txBody>
      </p:sp>
      <p:sp>
        <p:nvSpPr>
          <p:cNvPr id="21" name="Freeform 11"/>
          <p:cNvSpPr/>
          <p:nvPr/>
        </p:nvSpPr>
        <p:spPr>
          <a:xfrm>
            <a:off x="248547" y="2540644"/>
            <a:ext cx="5466453" cy="6911641"/>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4"/>
            <a:stretch>
              <a:fillRect/>
            </a:stretch>
          </a:blipFill>
        </p:spPr>
      </p:sp>
      <p:sp>
        <p:nvSpPr>
          <p:cNvPr id="13" name="TextBox 12"/>
          <p:cNvSpPr txBox="1"/>
          <p:nvPr/>
        </p:nvSpPr>
        <p:spPr>
          <a:xfrm>
            <a:off x="6081072" y="2785075"/>
            <a:ext cx="11830938" cy="6555641"/>
          </a:xfrm>
          <a:prstGeom prst="rect">
            <a:avLst/>
          </a:prstGeom>
          <a:noFill/>
        </p:spPr>
        <p:txBody>
          <a:bodyPr wrap="square" rtlCol="0">
            <a:spAutoFit/>
          </a:bodyPr>
          <a:lstStyle/>
          <a:p>
            <a:pPr marL="457200" indent="-457200">
              <a:buFont typeface="Wingdings" panose="05000000000000000000" pitchFamily="2" charset="2"/>
              <a:buChar char="Ø"/>
            </a:pPr>
            <a:r>
              <a:rPr lang="vi-VN" sz="3500" dirty="0">
                <a:latin typeface="Times New Roman" panose="02020603050405020304" pitchFamily="18" charset="0"/>
                <a:cs typeface="Times New Roman" panose="02020603050405020304" pitchFamily="18" charset="0"/>
              </a:rPr>
              <a:t>Người dùng truy cập hệ thống qua ứng dụng. Đăng ký hoặc đăng nhập tại </a:t>
            </a:r>
            <a:r>
              <a:rPr lang="vi-VN" sz="3500" dirty="0" smtClean="0">
                <a:latin typeface="Times New Roman" panose="02020603050405020304" pitchFamily="18" charset="0"/>
                <a:cs typeface="Times New Roman" panose="02020603050405020304" pitchFamily="18" charset="0"/>
              </a:rPr>
              <a:t>đây</a:t>
            </a:r>
            <a:endParaRPr lang="en-US" sz="35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3500" dirty="0">
                <a:latin typeface="Times New Roman" panose="02020603050405020304" pitchFamily="18" charset="0"/>
                <a:cs typeface="Times New Roman" panose="02020603050405020304" pitchFamily="18" charset="0"/>
              </a:rPr>
              <a:t>Khi người dùng thực hiện đăng ký, hệ thống gửi thông tin đến cơ chế xác thực trung tâm. </a:t>
            </a:r>
            <a:endParaRPr lang="en-US" sz="35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3500" dirty="0">
                <a:latin typeface="Times New Roman" panose="02020603050405020304" pitchFamily="18" charset="0"/>
                <a:cs typeface="Times New Roman" panose="02020603050405020304" pitchFamily="18" charset="0"/>
              </a:rPr>
              <a:t>IAM hệ thống sẽ gửi OTP qua email để đảm bảo người dùng sở hữu địa chỉ email hợp lệ.</a:t>
            </a:r>
          </a:p>
          <a:p>
            <a:pPr marL="457200" indent="-457200">
              <a:buFont typeface="Wingdings" panose="05000000000000000000" pitchFamily="2" charset="2"/>
              <a:buChar char="Ø"/>
            </a:pPr>
            <a:r>
              <a:rPr lang="en-US" sz="3500" dirty="0" err="1">
                <a:latin typeface="Times New Roman" panose="02020603050405020304" pitchFamily="18" charset="0"/>
                <a:cs typeface="Times New Roman" panose="02020603050405020304" pitchFamily="18" charset="0"/>
              </a:rPr>
              <a:t>Sau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khi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công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hệ</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thống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sẽ</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tạo</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trả</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về</a:t>
            </a:r>
            <a:r>
              <a:rPr lang="en-US" sz="3500" dirty="0">
                <a:latin typeface="Times New Roman" panose="02020603050405020304" pitchFamily="18" charset="0"/>
                <a:cs typeface="Times New Roman" panose="02020603050405020304" pitchFamily="18" charset="0"/>
              </a:rPr>
              <a:t> JWT Token (JSON Web Token</a:t>
            </a:r>
            <a:r>
              <a:rPr lang="en-US" sz="35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Ø"/>
            </a:pPr>
            <a:r>
              <a:rPr lang="vi-VN" sz="3500" dirty="0" smtClean="0">
                <a:latin typeface="Times New Roman" panose="02020603050405020304" pitchFamily="18" charset="0"/>
                <a:cs typeface="Times New Roman" panose="02020603050405020304" pitchFamily="18" charset="0"/>
              </a:rPr>
              <a:t>Mỗi </a:t>
            </a:r>
            <a:r>
              <a:rPr lang="vi-VN" sz="3500" dirty="0">
                <a:latin typeface="Times New Roman" panose="02020603050405020304" pitchFamily="18" charset="0"/>
                <a:cs typeface="Times New Roman" panose="02020603050405020304" pitchFamily="18" charset="0"/>
              </a:rPr>
              <a:t>khi người dùng truy cập API, hệ thống sẽ kiểm tra token để xác định quyền và tính hợp lệ của </a:t>
            </a:r>
            <a:r>
              <a:rPr lang="en-US" sz="3500" dirty="0" err="1" smtClean="0">
                <a:latin typeface="Times New Roman" panose="02020603050405020304" pitchFamily="18" charset="0"/>
                <a:cs typeface="Times New Roman" panose="02020603050405020304" pitchFamily="18" charset="0"/>
              </a:rPr>
              <a:t>người</a:t>
            </a:r>
            <a:r>
              <a:rPr lang="en-US" sz="3500" dirty="0" smtClean="0">
                <a:latin typeface="Times New Roman" panose="02020603050405020304" pitchFamily="18" charset="0"/>
                <a:cs typeface="Times New Roman" panose="02020603050405020304" pitchFamily="18" charset="0"/>
              </a:rPr>
              <a:t> </a:t>
            </a:r>
            <a:r>
              <a:rPr lang="en-US" sz="3500" dirty="0" err="1" smtClean="0">
                <a:latin typeface="Times New Roman" panose="02020603050405020304" pitchFamily="18" charset="0"/>
                <a:cs typeface="Times New Roman" panose="02020603050405020304" pitchFamily="18" charset="0"/>
              </a:rPr>
              <a:t>dùng</a:t>
            </a:r>
            <a:r>
              <a:rPr lang="vi-VN" sz="3500" dirty="0" smtClean="0">
                <a:latin typeface="Times New Roman" panose="02020603050405020304" pitchFamily="18" charset="0"/>
                <a:cs typeface="Times New Roman" panose="02020603050405020304" pitchFamily="18" charset="0"/>
              </a:rPr>
              <a:t>.</a:t>
            </a:r>
            <a:endParaRPr lang="en-US" sz="35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vi-VN" sz="3500" dirty="0">
                <a:latin typeface="Times New Roman" panose="02020603050405020304" pitchFamily="18" charset="0"/>
                <a:cs typeface="Times New Roman" panose="02020603050405020304" pitchFamily="18" charset="0"/>
              </a:rPr>
              <a:t>Nếu JWT token hợp lệ và </a:t>
            </a:r>
            <a:r>
              <a:rPr lang="vi-VN" sz="3500" dirty="0" smtClean="0">
                <a:latin typeface="Times New Roman" panose="02020603050405020304" pitchFamily="18" charset="0"/>
                <a:cs typeface="Times New Roman" panose="02020603050405020304" pitchFamily="18" charset="0"/>
              </a:rPr>
              <a:t>người </a:t>
            </a:r>
            <a:r>
              <a:rPr lang="vi-VN" sz="3500" dirty="0">
                <a:latin typeface="Times New Roman" panose="02020603050405020304" pitchFamily="18" charset="0"/>
                <a:cs typeface="Times New Roman" panose="02020603050405020304" pitchFamily="18" charset="0"/>
              </a:rPr>
              <a:t>dùng đã được xác thực và có thể thao tác trên tài nguyên được phân quyền.</a:t>
            </a:r>
            <a:r>
              <a:rPr lang="en-US" sz="3500" dirty="0" smtClean="0">
                <a:latin typeface="Times New Roman" panose="02020603050405020304" pitchFamily="18" charset="0"/>
                <a:cs typeface="Times New Roman" panose="02020603050405020304" pitchFamily="18" charset="0"/>
              </a:rPr>
              <a:t>	</a:t>
            </a:r>
            <a:endParaRPr lang="en-US" sz="35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087" y="3009223"/>
            <a:ext cx="4041371" cy="5810419"/>
          </a:xfrm>
          <a:prstGeom prst="rect">
            <a:avLst/>
          </a:prstGeom>
        </p:spPr>
      </p:pic>
    </p:spTree>
    <p:extLst>
      <p:ext uri="{BB962C8B-B14F-4D97-AF65-F5344CB8AC3E}">
        <p14:creationId xmlns:p14="http://schemas.microsoft.com/office/powerpoint/2010/main" val="79145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40" y="37800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5" name="Freeform 5"/>
          <p:cNvSpPr/>
          <p:nvPr/>
        </p:nvSpPr>
        <p:spPr>
          <a:xfrm>
            <a:off x="16533420" y="-840227"/>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sp>
        <p:nvSpPr>
          <p:cNvPr id="6" name="TextBox 6"/>
          <p:cNvSpPr txBox="1"/>
          <p:nvPr/>
        </p:nvSpPr>
        <p:spPr>
          <a:xfrm>
            <a:off x="1103793" y="-36563"/>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Nội</a:t>
            </a:r>
            <a:r>
              <a:rPr lang="en-US" sz="5000" b="1" dirty="0" smtClean="0">
                <a:solidFill>
                  <a:srgbClr val="000000"/>
                </a:solidFill>
                <a:latin typeface="Droid Serif Bold"/>
                <a:ea typeface="Droid Serif Bold"/>
                <a:cs typeface="Droid Serif Bold"/>
                <a:sym typeface="Droid Serif Bold"/>
              </a:rPr>
              <a:t> dung</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1009466" y="836557"/>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6" name="TextBox 16"/>
          <p:cNvSpPr txBox="1"/>
          <p:nvPr/>
        </p:nvSpPr>
        <p:spPr>
          <a:xfrm>
            <a:off x="440439" y="798224"/>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Thực</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hiện</a:t>
            </a:r>
            <a:endParaRPr lang="en-US" sz="5000" b="1" dirty="0">
              <a:solidFill>
                <a:srgbClr val="FFFFFF"/>
              </a:solidFill>
              <a:latin typeface="Droid Serif Bold"/>
              <a:ea typeface="Droid Serif Bold"/>
              <a:cs typeface="Droid Serif Bold"/>
              <a:sym typeface="Droid Serif Bold"/>
            </a:endParaRPr>
          </a:p>
        </p:txBody>
      </p:sp>
      <p:sp>
        <p:nvSpPr>
          <p:cNvPr id="18" name="TextBox 18"/>
          <p:cNvSpPr txBox="1"/>
          <p:nvPr/>
        </p:nvSpPr>
        <p:spPr>
          <a:xfrm>
            <a:off x="1903168" y="7195128"/>
            <a:ext cx="5326656" cy="887730"/>
          </a:xfrm>
          <a:prstGeom prst="rect">
            <a:avLst/>
          </a:prstGeom>
        </p:spPr>
        <p:txBody>
          <a:bodyPr lIns="0" tIns="0" rIns="0" bIns="0" rtlCol="0" anchor="t">
            <a:spAutoFit/>
          </a:bodyPr>
          <a:lstStyle/>
          <a:p>
            <a:pPr algn="just">
              <a:lnSpc>
                <a:spcPts val="3509"/>
              </a:lnSpc>
            </a:pPr>
            <a:r>
              <a:rPr lang="en-US" sz="3000" spc="-60">
                <a:solidFill>
                  <a:srgbClr val="FFFFFF"/>
                </a:solidFill>
                <a:latin typeface="Open Sauce"/>
                <a:ea typeface="Open Sauce"/>
                <a:cs typeface="Open Sauce"/>
                <a:sym typeface="Open Sauce"/>
              </a:rPr>
              <a:t>Read more about choosing</a:t>
            </a:r>
          </a:p>
          <a:p>
            <a:pPr algn="just">
              <a:lnSpc>
                <a:spcPts val="3509"/>
              </a:lnSpc>
            </a:pPr>
            <a:r>
              <a:rPr lang="en-US" sz="3000" spc="-60">
                <a:solidFill>
                  <a:srgbClr val="FFFFFF"/>
                </a:solidFill>
                <a:latin typeface="Open Sauce"/>
                <a:ea typeface="Open Sauce"/>
                <a:cs typeface="Open Sauce"/>
                <a:sym typeface="Open Sauce"/>
              </a:rPr>
              <a:t>Hanover</a:t>
            </a:r>
          </a:p>
        </p:txBody>
      </p:sp>
      <p:sp>
        <p:nvSpPr>
          <p:cNvPr id="19" name="AutoShape 19"/>
          <p:cNvSpPr/>
          <p:nvPr/>
        </p:nvSpPr>
        <p:spPr>
          <a:xfrm>
            <a:off x="6999654" y="7460697"/>
            <a:ext cx="460340" cy="0"/>
          </a:xfrm>
          <a:prstGeom prst="line">
            <a:avLst/>
          </a:prstGeom>
          <a:ln w="47625" cap="flat">
            <a:solidFill>
              <a:srgbClr val="FFFFFF"/>
            </a:solidFill>
            <a:prstDash val="solid"/>
            <a:headEnd type="none" w="sm" len="sm"/>
            <a:tailEnd type="arrow" w="med" len="sm"/>
          </a:ln>
        </p:spPr>
      </p:sp>
      <p:sp>
        <p:nvSpPr>
          <p:cNvPr id="10" name="TextBox 9"/>
          <p:cNvSpPr txBox="1"/>
          <p:nvPr/>
        </p:nvSpPr>
        <p:spPr>
          <a:xfrm>
            <a:off x="6087999" y="1304388"/>
            <a:ext cx="9096487" cy="1323439"/>
          </a:xfrm>
          <a:prstGeom prst="rect">
            <a:avLst/>
          </a:prstGeom>
          <a:noFill/>
        </p:spPr>
        <p:txBody>
          <a:bodyPr wrap="square" rtlCol="0">
            <a:spAutoFit/>
          </a:bodyPr>
          <a:lstStyle/>
          <a:p>
            <a:r>
              <a:rPr lang="en-US" sz="4000" b="1" dirty="0" err="1" smtClean="0">
                <a:latin typeface="Times New Roman" panose="02020603050405020304" pitchFamily="18" charset="0"/>
                <a:cs typeface="Times New Roman" panose="02020603050405020304" pitchFamily="18" charset="0"/>
              </a:rPr>
              <a:t>Xây</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dựng</a:t>
            </a:r>
            <a:r>
              <a:rPr lang="en-US" sz="4000" b="1" dirty="0" smtClean="0">
                <a:latin typeface="Times New Roman" panose="02020603050405020304" pitchFamily="18" charset="0"/>
                <a:cs typeface="Times New Roman" panose="02020603050405020304" pitchFamily="18" charset="0"/>
              </a:rPr>
              <a:t> middleware </a:t>
            </a:r>
            <a:r>
              <a:rPr lang="en-US" sz="4000" b="1" dirty="0" err="1" smtClean="0">
                <a:latin typeface="Times New Roman" panose="02020603050405020304" pitchFamily="18" charset="0"/>
                <a:cs typeface="Times New Roman" panose="02020603050405020304" pitchFamily="18" charset="0"/>
              </a:rPr>
              <a:t>xác</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thực</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quyền</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thực</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hiện</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chức</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năng</a:t>
            </a:r>
            <a:endParaRPr lang="en-US" sz="4000" b="1" dirty="0" smtClean="0">
              <a:latin typeface="Times New Roman" panose="02020603050405020304" pitchFamily="18" charset="0"/>
              <a:cs typeface="Times New Roman" panose="02020603050405020304" pitchFamily="18" charset="0"/>
            </a:endParaRPr>
          </a:p>
        </p:txBody>
      </p:sp>
      <p:sp>
        <p:nvSpPr>
          <p:cNvPr id="21" name="Freeform 11"/>
          <p:cNvSpPr/>
          <p:nvPr/>
        </p:nvSpPr>
        <p:spPr>
          <a:xfrm>
            <a:off x="248547" y="2540644"/>
            <a:ext cx="5466453" cy="6911641"/>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4"/>
            <a:stretch>
              <a:fillRect/>
            </a:stretch>
          </a:blipFill>
        </p:spPr>
      </p:sp>
      <p:sp>
        <p:nvSpPr>
          <p:cNvPr id="13" name="TextBox 12"/>
          <p:cNvSpPr txBox="1"/>
          <p:nvPr/>
        </p:nvSpPr>
        <p:spPr>
          <a:xfrm>
            <a:off x="7686738" y="4293349"/>
            <a:ext cx="10239498" cy="3785652"/>
          </a:xfrm>
          <a:prstGeom prst="rect">
            <a:avLst/>
          </a:prstGeom>
          <a:noFill/>
        </p:spPr>
        <p:txBody>
          <a:bodyPr wrap="square" rtlCol="0">
            <a:spAutoFit/>
          </a:bodyPr>
          <a:lstStyle/>
          <a:p>
            <a:pPr marL="457200" indent="-457200">
              <a:buFont typeface="Wingdings" panose="05000000000000000000" pitchFamily="2" charset="2"/>
              <a:buChar char="Ø"/>
            </a:pPr>
            <a:r>
              <a:rPr lang="vi-VN" sz="4000" dirty="0">
                <a:latin typeface="Times New Roman" panose="02020603050405020304" pitchFamily="18" charset="0"/>
                <a:cs typeface="Times New Roman" panose="02020603050405020304" pitchFamily="18" charset="0"/>
              </a:rPr>
              <a:t>Người dùng gửi yêu cầu truy cập tài </a:t>
            </a:r>
            <a:r>
              <a:rPr lang="vi-VN" sz="4000" dirty="0" smtClean="0">
                <a:latin typeface="Times New Roman" panose="02020603050405020304" pitchFamily="18" charset="0"/>
                <a:cs typeface="Times New Roman" panose="02020603050405020304" pitchFamily="18" charset="0"/>
              </a:rPr>
              <a:t>nguyên</a:t>
            </a:r>
            <a:endParaRPr lang="en-US" sz="40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4000" dirty="0">
                <a:latin typeface="Times New Roman" panose="02020603050405020304" pitchFamily="18" charset="0"/>
                <a:cs typeface="Times New Roman" panose="02020603050405020304" pitchFamily="18" charset="0"/>
              </a:rPr>
              <a:t>Middleware </a:t>
            </a:r>
            <a:r>
              <a:rPr lang="en-US" sz="4000" dirty="0" err="1">
                <a:latin typeface="Times New Roman" panose="02020603050405020304" pitchFamily="18" charset="0"/>
                <a:cs typeface="Times New Roman" panose="02020603050405020304" pitchFamily="18" charset="0"/>
              </a:rPr>
              <a:t>kiểm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tra</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token</a:t>
            </a:r>
          </a:p>
          <a:p>
            <a:pPr marL="457200" indent="-457200">
              <a:buFont typeface="Wingdings" panose="05000000000000000000" pitchFamily="2" charset="2"/>
              <a:buChar char="Ø"/>
            </a:pPr>
            <a:r>
              <a:rPr lang="en-US" sz="4000" dirty="0" err="1">
                <a:latin typeface="Times New Roman" panose="02020603050405020304" pitchFamily="18" charset="0"/>
                <a:cs typeface="Times New Roman" panose="02020603050405020304" pitchFamily="18" charset="0"/>
              </a:rPr>
              <a:t>Xác</a:t>
            </a:r>
            <a:r>
              <a:rPr lang="en-US" sz="4000" dirty="0">
                <a:latin typeface="Times New Roman" panose="02020603050405020304" pitchFamily="18" charset="0"/>
                <a:cs typeface="Times New Roman" panose="02020603050405020304" pitchFamily="18" charset="0"/>
              </a:rPr>
              <a:t> minh </a:t>
            </a:r>
            <a:r>
              <a:rPr lang="en-US" sz="4000" dirty="0" err="1">
                <a:latin typeface="Times New Roman" panose="02020603050405020304" pitchFamily="18" charset="0"/>
                <a:cs typeface="Times New Roman" panose="02020603050405020304" pitchFamily="18" charset="0"/>
              </a:rPr>
              <a:t>tính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hợp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lệ</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smtClean="0">
                <a:latin typeface="Times New Roman" panose="02020603050405020304" pitchFamily="18" charset="0"/>
                <a:cs typeface="Times New Roman" panose="02020603050405020304" pitchFamily="18" charset="0"/>
              </a:rPr>
              <a:t>token</a:t>
            </a:r>
          </a:p>
          <a:p>
            <a:pPr marL="457200" indent="-457200">
              <a:buFont typeface="Wingdings" panose="05000000000000000000" pitchFamily="2" charset="2"/>
              <a:buChar char="Ø"/>
            </a:pPr>
            <a:r>
              <a:rPr lang="vi-VN" sz="4000" dirty="0">
                <a:latin typeface="Times New Roman" panose="02020603050405020304" pitchFamily="18" charset="0"/>
                <a:cs typeface="Times New Roman" panose="02020603050405020304" pitchFamily="18" charset="0"/>
              </a:rPr>
              <a:t>Kiểm tra người dùng có tồn </a:t>
            </a:r>
            <a:r>
              <a:rPr lang="vi-VN" sz="4000" dirty="0" smtClean="0">
                <a:latin typeface="Times New Roman" panose="02020603050405020304" pitchFamily="18" charset="0"/>
                <a:cs typeface="Times New Roman" panose="02020603050405020304" pitchFamily="18" charset="0"/>
              </a:rPr>
              <a:t>tại</a:t>
            </a:r>
            <a:endParaRPr lang="en-US" sz="40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4000" dirty="0" err="1">
                <a:latin typeface="Times New Roman" panose="02020603050405020304" pitchFamily="18" charset="0"/>
                <a:cs typeface="Times New Roman" panose="02020603050405020304" pitchFamily="18" charset="0"/>
              </a:rPr>
              <a:t>Kiểm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quyền</a:t>
            </a:r>
            <a:r>
              <a:rPr lang="en-US" sz="4000" dirty="0">
                <a:latin typeface="Times New Roman" panose="02020603050405020304" pitchFamily="18" charset="0"/>
                <a:cs typeface="Times New Roman" panose="02020603050405020304" pitchFamily="18" charset="0"/>
              </a:rPr>
              <a:t> </a:t>
            </a:r>
            <a:endParaRPr lang="en-US" sz="4000" dirty="0" smtClean="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4000" dirty="0" smtClean="0">
                <a:latin typeface="Times New Roman" panose="02020603050405020304" pitchFamily="18" charset="0"/>
                <a:cs typeface="Times New Roman" panose="02020603050405020304" pitchFamily="18" charset="0"/>
              </a:rPr>
              <a:t>Cho </a:t>
            </a:r>
            <a:r>
              <a:rPr lang="en-US" sz="4000" dirty="0" err="1">
                <a:latin typeface="Times New Roman" panose="02020603050405020304" pitchFamily="18" charset="0"/>
                <a:cs typeface="Times New Roman" panose="02020603050405020304" pitchFamily="18" charset="0"/>
              </a:rPr>
              <a:t>phép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truy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cập</a:t>
            </a:r>
            <a:endParaRPr lang="en-US" sz="4000" dirty="0" smtClean="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653" y="2768854"/>
            <a:ext cx="3986240" cy="5979360"/>
          </a:xfrm>
          <a:prstGeom prst="rect">
            <a:avLst/>
          </a:prstGeom>
        </p:spPr>
      </p:pic>
      <p:sp>
        <p:nvSpPr>
          <p:cNvPr id="20" name="TextBox 19"/>
          <p:cNvSpPr txBox="1"/>
          <p:nvPr/>
        </p:nvSpPr>
        <p:spPr>
          <a:xfrm>
            <a:off x="8051409" y="3283434"/>
            <a:ext cx="4998027" cy="861774"/>
          </a:xfrm>
          <a:prstGeom prst="rect">
            <a:avLst/>
          </a:prstGeom>
          <a:noFill/>
        </p:spPr>
        <p:txBody>
          <a:bodyPr wrap="square" rtlCol="0">
            <a:spAutoFit/>
          </a:bodyPr>
          <a:lstStyle/>
          <a:p>
            <a:r>
              <a:rPr lang="en-US" sz="5000" dirty="0" err="1" smtClean="0">
                <a:solidFill>
                  <a:srgbClr val="C00000"/>
                </a:solidFill>
              </a:rPr>
              <a:t>Cơ</a:t>
            </a:r>
            <a:r>
              <a:rPr lang="en-US" sz="5000" dirty="0" smtClean="0">
                <a:solidFill>
                  <a:srgbClr val="C00000"/>
                </a:solidFill>
              </a:rPr>
              <a:t> </a:t>
            </a:r>
            <a:r>
              <a:rPr lang="en-US" sz="5000" dirty="0" err="1" smtClean="0">
                <a:solidFill>
                  <a:srgbClr val="C00000"/>
                </a:solidFill>
              </a:rPr>
              <a:t>chế</a:t>
            </a:r>
            <a:r>
              <a:rPr lang="en-US" sz="5000" dirty="0" smtClean="0">
                <a:solidFill>
                  <a:srgbClr val="C00000"/>
                </a:solidFill>
              </a:rPr>
              <a:t> </a:t>
            </a:r>
            <a:r>
              <a:rPr lang="en-US" sz="5000" dirty="0" err="1" smtClean="0">
                <a:solidFill>
                  <a:srgbClr val="C00000"/>
                </a:solidFill>
              </a:rPr>
              <a:t>hoạt</a:t>
            </a:r>
            <a:r>
              <a:rPr lang="en-US" sz="5000" dirty="0" smtClean="0">
                <a:solidFill>
                  <a:srgbClr val="C00000"/>
                </a:solidFill>
              </a:rPr>
              <a:t> </a:t>
            </a:r>
            <a:r>
              <a:rPr lang="en-US" sz="5000" dirty="0" err="1" smtClean="0">
                <a:solidFill>
                  <a:srgbClr val="C00000"/>
                </a:solidFill>
              </a:rPr>
              <a:t>động</a:t>
            </a:r>
            <a:endParaRPr lang="en-US" sz="5000" dirty="0">
              <a:solidFill>
                <a:srgbClr val="C00000"/>
              </a:solidFill>
            </a:endParaRPr>
          </a:p>
        </p:txBody>
      </p:sp>
    </p:spTree>
    <p:extLst>
      <p:ext uri="{BB962C8B-B14F-4D97-AF65-F5344CB8AC3E}">
        <p14:creationId xmlns:p14="http://schemas.microsoft.com/office/powerpoint/2010/main" val="165742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09" y="1511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sp>
        <p:nvSpPr>
          <p:cNvPr id="6" name="TextBox 6"/>
          <p:cNvSpPr txBox="1"/>
          <p:nvPr/>
        </p:nvSpPr>
        <p:spPr>
          <a:xfrm>
            <a:off x="1371600" y="151184"/>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Nội</a:t>
            </a:r>
            <a:r>
              <a:rPr lang="en-US" sz="5000" b="1" dirty="0" smtClean="0">
                <a:solidFill>
                  <a:srgbClr val="000000"/>
                </a:solidFill>
                <a:latin typeface="Droid Serif Bold"/>
                <a:ea typeface="Droid Serif Bold"/>
                <a:cs typeface="Droid Serif Bold"/>
                <a:sym typeface="Droid Serif Bold"/>
              </a:rPr>
              <a:t> dung </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741659" y="1024304"/>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371600" y="965281"/>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Thực</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hiện</a:t>
            </a:r>
            <a:endParaRPr lang="en-US" sz="5000" b="1" dirty="0">
              <a:solidFill>
                <a:srgbClr val="FFFFFF"/>
              </a:solidFill>
              <a:latin typeface="Droid Serif Bold"/>
              <a:ea typeface="Droid Serif Bold"/>
              <a:cs typeface="Droid Serif Bold"/>
              <a:sym typeface="Droid Serif Bold"/>
            </a:endParaRPr>
          </a:p>
        </p:txBody>
      </p:sp>
      <p:sp>
        <p:nvSpPr>
          <p:cNvPr id="11" name="TextBox 11"/>
          <p:cNvSpPr txBox="1"/>
          <p:nvPr/>
        </p:nvSpPr>
        <p:spPr>
          <a:xfrm>
            <a:off x="10901243" y="1486792"/>
            <a:ext cx="3864764" cy="544934"/>
          </a:xfrm>
          <a:prstGeom prst="rect">
            <a:avLst/>
          </a:prstGeom>
        </p:spPr>
        <p:txBody>
          <a:bodyPr wrap="square" lIns="0" tIns="0" rIns="0" bIns="0" rtlCol="0" anchor="t">
            <a:spAutoFit/>
          </a:bodyPr>
          <a:lstStyle/>
          <a:p>
            <a:pPr algn="just">
              <a:lnSpc>
                <a:spcPts val="4094"/>
              </a:lnSpc>
            </a:pP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Thiết</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kế</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hệ</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thống</a:t>
            </a:r>
            <a:endParaRPr lang="en-US" sz="4000"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12" name="TextBox 12"/>
          <p:cNvSpPr txBox="1"/>
          <p:nvPr/>
        </p:nvSpPr>
        <p:spPr>
          <a:xfrm>
            <a:off x="10901242" y="2140207"/>
            <a:ext cx="5481757" cy="448841"/>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r>
              <a:rPr lang="en-US" sz="3000" spc="-60" dirty="0" smtClean="0">
                <a:solidFill>
                  <a:srgbClr val="000000"/>
                </a:solidFill>
                <a:latin typeface="Open Sauce"/>
                <a:ea typeface="Open Sauce"/>
                <a:cs typeface="Open Sauce"/>
                <a:sym typeface="Open Sauce"/>
              </a:rPr>
              <a:t>Use case </a:t>
            </a:r>
            <a:r>
              <a:rPr lang="en-US" sz="3000" spc="-60" dirty="0" err="1" smtClean="0">
                <a:solidFill>
                  <a:srgbClr val="000000"/>
                </a:solidFill>
                <a:latin typeface="Open Sauce"/>
                <a:ea typeface="Open Sauce"/>
                <a:cs typeface="Open Sauce"/>
                <a:sym typeface="Open Sauce"/>
              </a:rPr>
              <a:t>tổng</a:t>
            </a:r>
            <a:r>
              <a:rPr lang="en-US" sz="3000" spc="-60" dirty="0" smtClean="0">
                <a:solidFill>
                  <a:srgbClr val="000000"/>
                </a:solidFill>
                <a:latin typeface="Open Sauce"/>
                <a:ea typeface="Open Sauce"/>
                <a:cs typeface="Open Sauce"/>
                <a:sym typeface="Open Sauce"/>
              </a:rPr>
              <a:t> </a:t>
            </a:r>
            <a:r>
              <a:rPr lang="en-US" sz="3000" spc="-60" dirty="0" err="1" smtClean="0">
                <a:solidFill>
                  <a:srgbClr val="000000"/>
                </a:solidFill>
                <a:latin typeface="Open Sauce"/>
                <a:ea typeface="Open Sauce"/>
                <a:cs typeface="Open Sauce"/>
                <a:sym typeface="Open Sauce"/>
              </a:rPr>
              <a:t>quát</a:t>
            </a:r>
            <a:endParaRPr lang="en-US" sz="3000" spc="-60" dirty="0">
              <a:solidFill>
                <a:srgbClr val="000000"/>
              </a:solidFill>
              <a:latin typeface="Open Sauce"/>
              <a:ea typeface="Open Sauce"/>
              <a:cs typeface="Open Sauce"/>
              <a:sym typeface="Open Sauce"/>
            </a:endParaRPr>
          </a:p>
        </p:txBody>
      </p:sp>
      <p:pic>
        <p:nvPicPr>
          <p:cNvPr id="14" name="Picture 13"/>
          <p:cNvPicPr/>
          <p:nvPr/>
        </p:nvPicPr>
        <p:blipFill>
          <a:blip r:embed="rId4"/>
          <a:stretch>
            <a:fillRect/>
          </a:stretch>
        </p:blipFill>
        <p:spPr>
          <a:xfrm>
            <a:off x="1904999" y="2746306"/>
            <a:ext cx="13384019" cy="681679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118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sp>
        <p:nvSpPr>
          <p:cNvPr id="6" name="TextBox 6"/>
          <p:cNvSpPr txBox="1"/>
          <p:nvPr/>
        </p:nvSpPr>
        <p:spPr>
          <a:xfrm>
            <a:off x="1371600" y="151184"/>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Nội</a:t>
            </a:r>
            <a:r>
              <a:rPr lang="en-US" sz="5000" b="1" dirty="0" smtClean="0">
                <a:solidFill>
                  <a:srgbClr val="000000"/>
                </a:solidFill>
                <a:latin typeface="Droid Serif Bold"/>
                <a:ea typeface="Droid Serif Bold"/>
                <a:cs typeface="Droid Serif Bold"/>
                <a:sym typeface="Droid Serif Bold"/>
              </a:rPr>
              <a:t> dung </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741659" y="1024304"/>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371600" y="965281"/>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Thực</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hiện</a:t>
            </a:r>
            <a:endParaRPr lang="en-US" sz="5000" b="1" dirty="0">
              <a:solidFill>
                <a:srgbClr val="FFFFFF"/>
              </a:solidFill>
              <a:latin typeface="Droid Serif Bold"/>
              <a:ea typeface="Droid Serif Bold"/>
              <a:cs typeface="Droid Serif Bold"/>
              <a:sym typeface="Droid Serif Bold"/>
            </a:endParaRPr>
          </a:p>
        </p:txBody>
      </p:sp>
      <p:sp>
        <p:nvSpPr>
          <p:cNvPr id="11" name="TextBox 11"/>
          <p:cNvSpPr txBox="1"/>
          <p:nvPr/>
        </p:nvSpPr>
        <p:spPr>
          <a:xfrm>
            <a:off x="8118324" y="1367892"/>
            <a:ext cx="6079207" cy="525785"/>
          </a:xfrm>
          <a:prstGeom prst="rect">
            <a:avLst/>
          </a:prstGeom>
        </p:spPr>
        <p:txBody>
          <a:bodyPr wrap="square" lIns="0" tIns="0" rIns="0" bIns="0" rtlCol="0" anchor="t">
            <a:spAutoFit/>
          </a:bodyPr>
          <a:lstStyle/>
          <a:p>
            <a:pPr algn="just">
              <a:lnSpc>
                <a:spcPts val="4094"/>
              </a:lnSpc>
            </a:pP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Thiết</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kế</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cơ</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sở</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dữ</a:t>
            </a:r>
            <a:r>
              <a:rPr lang="en-US" sz="40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liệu</a:t>
            </a:r>
            <a:endParaRPr lang="en-US" sz="4000"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pic>
        <p:nvPicPr>
          <p:cNvPr id="13" name="Picture 12"/>
          <p:cNvPicPr>
            <a:picLocks noChangeAspect="1"/>
          </p:cNvPicPr>
          <p:nvPr/>
        </p:nvPicPr>
        <p:blipFill>
          <a:blip r:embed="rId4"/>
          <a:stretch>
            <a:fillRect/>
          </a:stretch>
        </p:blipFill>
        <p:spPr>
          <a:xfrm>
            <a:off x="3352800" y="3192815"/>
            <a:ext cx="11901583" cy="6671785"/>
          </a:xfrm>
          <a:prstGeom prst="rect">
            <a:avLst/>
          </a:prstGeom>
        </p:spPr>
      </p:pic>
    </p:spTree>
    <p:extLst>
      <p:ext uri="{BB962C8B-B14F-4D97-AF65-F5344CB8AC3E}">
        <p14:creationId xmlns:p14="http://schemas.microsoft.com/office/powerpoint/2010/main" val="3824303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453538" y="3754512"/>
            <a:ext cx="641689" cy="64168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00"/>
            </a:solidFill>
          </p:spPr>
        </p:sp>
        <p:sp>
          <p:nvSpPr>
            <p:cNvPr id="5" name="TextBox 5"/>
            <p:cNvSpPr txBox="1"/>
            <p:nvPr/>
          </p:nvSpPr>
          <p:spPr>
            <a:xfrm>
              <a:off x="76200" y="95250"/>
              <a:ext cx="660400" cy="641350"/>
            </a:xfrm>
            <a:prstGeom prst="rect">
              <a:avLst/>
            </a:prstGeom>
          </p:spPr>
          <p:txBody>
            <a:bodyPr lIns="50800" tIns="50800" rIns="50800" bIns="50800" rtlCol="0" anchor="t"/>
            <a:lstStyle/>
            <a:p>
              <a:pPr algn="ctr">
                <a:lnSpc>
                  <a:spcPts val="2574"/>
                </a:lnSpc>
              </a:pPr>
              <a:endParaRPr sz="3000"/>
            </a:p>
          </p:txBody>
        </p:sp>
      </p:grpSp>
      <p:grpSp>
        <p:nvGrpSpPr>
          <p:cNvPr id="6" name="Group 6"/>
          <p:cNvGrpSpPr/>
          <p:nvPr/>
        </p:nvGrpSpPr>
        <p:grpSpPr>
          <a:xfrm>
            <a:off x="-530158" y="2106928"/>
            <a:ext cx="5717507" cy="869373"/>
            <a:chOff x="0" y="0"/>
            <a:chExt cx="4009085" cy="609600"/>
          </a:xfrm>
        </p:grpSpPr>
        <p:sp>
          <p:nvSpPr>
            <p:cNvPr id="7" name="Freeform 7"/>
            <p:cNvSpPr/>
            <p:nvPr/>
          </p:nvSpPr>
          <p:spPr>
            <a:xfrm>
              <a:off x="0" y="0"/>
              <a:ext cx="4009085" cy="609600"/>
            </a:xfrm>
            <a:custGeom>
              <a:avLst/>
              <a:gdLst/>
              <a:ahLst/>
              <a:cxnLst/>
              <a:rect l="l" t="t" r="r" b="b"/>
              <a:pathLst>
                <a:path w="4009085" h="609600">
                  <a:moveTo>
                    <a:pt x="203200" y="0"/>
                  </a:moveTo>
                  <a:lnTo>
                    <a:pt x="3805885" y="0"/>
                  </a:lnTo>
                  <a:lnTo>
                    <a:pt x="4009085" y="609600"/>
                  </a:lnTo>
                  <a:lnTo>
                    <a:pt x="0" y="609600"/>
                  </a:lnTo>
                  <a:lnTo>
                    <a:pt x="203200" y="0"/>
                  </a:lnTo>
                  <a:close/>
                </a:path>
              </a:pathLst>
            </a:custGeom>
            <a:solidFill>
              <a:srgbClr val="830000"/>
            </a:solidFill>
          </p:spPr>
        </p:sp>
        <p:sp>
          <p:nvSpPr>
            <p:cNvPr id="8" name="TextBox 8"/>
            <p:cNvSpPr txBox="1"/>
            <p:nvPr/>
          </p:nvSpPr>
          <p:spPr>
            <a:xfrm>
              <a:off x="127000" y="19050"/>
              <a:ext cx="3755085" cy="590550"/>
            </a:xfrm>
            <a:prstGeom prst="rect">
              <a:avLst/>
            </a:prstGeom>
          </p:spPr>
          <p:txBody>
            <a:bodyPr lIns="50800" tIns="50800" rIns="50800" bIns="50800" rtlCol="0" anchor="ctr"/>
            <a:lstStyle/>
            <a:p>
              <a:pPr algn="ctr">
                <a:lnSpc>
                  <a:spcPts val="2574"/>
                </a:lnSpc>
              </a:pPr>
              <a:endParaRPr/>
            </a:p>
          </p:txBody>
        </p:sp>
      </p:grpSp>
      <p:sp>
        <p:nvSpPr>
          <p:cNvPr id="9" name="TextBox 9"/>
          <p:cNvSpPr txBox="1"/>
          <p:nvPr/>
        </p:nvSpPr>
        <p:spPr>
          <a:xfrm>
            <a:off x="1583101" y="1233808"/>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Nội</a:t>
            </a:r>
            <a:r>
              <a:rPr lang="en-US" sz="5000" b="1" dirty="0" smtClean="0">
                <a:solidFill>
                  <a:srgbClr val="000000"/>
                </a:solidFill>
                <a:latin typeface="Droid Serif Bold"/>
                <a:ea typeface="Droid Serif Bold"/>
                <a:cs typeface="Droid Serif Bold"/>
                <a:sym typeface="Droid Serif Bold"/>
              </a:rPr>
              <a:t> dung</a:t>
            </a:r>
            <a:endParaRPr lang="en-US" sz="5000" b="1" dirty="0">
              <a:solidFill>
                <a:srgbClr val="000000"/>
              </a:solidFill>
              <a:latin typeface="Droid Serif Bold"/>
              <a:ea typeface="Droid Serif Bold"/>
              <a:cs typeface="Droid Serif Bold"/>
              <a:sym typeface="Droid Serif Bold"/>
            </a:endParaRPr>
          </a:p>
        </p:txBody>
      </p:sp>
      <p:sp>
        <p:nvSpPr>
          <p:cNvPr id="10" name="TextBox 10"/>
          <p:cNvSpPr txBox="1"/>
          <p:nvPr/>
        </p:nvSpPr>
        <p:spPr>
          <a:xfrm>
            <a:off x="1583101" y="2047905"/>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Báo</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cáo</a:t>
            </a:r>
            <a:endParaRPr lang="en-US" sz="5000" b="1" dirty="0">
              <a:solidFill>
                <a:srgbClr val="FFFFFF"/>
              </a:solidFill>
              <a:latin typeface="Droid Serif Bold"/>
              <a:ea typeface="Droid Serif Bold"/>
              <a:cs typeface="Droid Serif Bold"/>
              <a:sym typeface="Droid Serif Bold"/>
            </a:endParaRPr>
          </a:p>
        </p:txBody>
      </p:sp>
      <p:sp>
        <p:nvSpPr>
          <p:cNvPr id="11" name="TextBox 11"/>
          <p:cNvSpPr txBox="1"/>
          <p:nvPr/>
        </p:nvSpPr>
        <p:spPr>
          <a:xfrm>
            <a:off x="6446122" y="3923337"/>
            <a:ext cx="656520" cy="348109"/>
          </a:xfrm>
          <a:prstGeom prst="rect">
            <a:avLst/>
          </a:prstGeom>
        </p:spPr>
        <p:txBody>
          <a:bodyPr lIns="0" tIns="0" rIns="0" bIns="0" rtlCol="0" anchor="t">
            <a:spAutoFit/>
          </a:bodyPr>
          <a:lstStyle/>
          <a:p>
            <a:pPr algn="ctr">
              <a:lnSpc>
                <a:spcPts val="2691"/>
              </a:lnSpc>
            </a:pPr>
            <a:r>
              <a:rPr lang="en-US" sz="3000" b="1" spc="-46">
                <a:solidFill>
                  <a:srgbClr val="FFFFFF"/>
                </a:solidFill>
                <a:latin typeface="Open Sauce Bold"/>
                <a:ea typeface="Open Sauce Bold"/>
                <a:cs typeface="Open Sauce Bold"/>
                <a:sym typeface="Open Sauce Bold"/>
              </a:rPr>
              <a:t>01</a:t>
            </a:r>
          </a:p>
        </p:txBody>
      </p:sp>
      <p:sp>
        <p:nvSpPr>
          <p:cNvPr id="12" name="TextBox 12"/>
          <p:cNvSpPr txBox="1"/>
          <p:nvPr/>
        </p:nvSpPr>
        <p:spPr>
          <a:xfrm>
            <a:off x="7162800" y="3848100"/>
            <a:ext cx="6513082" cy="448841"/>
          </a:xfrm>
          <a:prstGeom prst="rect">
            <a:avLst/>
          </a:prstGeom>
        </p:spPr>
        <p:txBody>
          <a:bodyPr wrap="square" lIns="0" tIns="0" rIns="0" bIns="0" rtlCol="0" anchor="t">
            <a:spAutoFit/>
          </a:bodyPr>
          <a:lstStyle/>
          <a:p>
            <a:pPr algn="l">
              <a:lnSpc>
                <a:spcPts val="3509"/>
              </a:lnSpc>
            </a:pP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Tổng</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quan</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về</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đề</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tài</a:t>
            </a:r>
            <a:endParaRPr lang="en-US" sz="4000" b="1" spc="-60"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56" name="Freeform 56"/>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57" name="Freeform 57"/>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8" name="Freeform 58"/>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grpSp>
        <p:nvGrpSpPr>
          <p:cNvPr id="60" name="Group 3"/>
          <p:cNvGrpSpPr/>
          <p:nvPr/>
        </p:nvGrpSpPr>
        <p:grpSpPr>
          <a:xfrm>
            <a:off x="6453538" y="4565942"/>
            <a:ext cx="641689" cy="641689"/>
            <a:chOff x="0" y="0"/>
            <a:chExt cx="812800" cy="812800"/>
          </a:xfrm>
        </p:grpSpPr>
        <p:sp>
          <p:nvSpPr>
            <p:cNvPr id="61"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00"/>
            </a:solidFill>
          </p:spPr>
        </p:sp>
        <p:sp>
          <p:nvSpPr>
            <p:cNvPr id="62" name="TextBox 5"/>
            <p:cNvSpPr txBox="1"/>
            <p:nvPr/>
          </p:nvSpPr>
          <p:spPr>
            <a:xfrm>
              <a:off x="76200" y="95250"/>
              <a:ext cx="660400" cy="641350"/>
            </a:xfrm>
            <a:prstGeom prst="rect">
              <a:avLst/>
            </a:prstGeom>
          </p:spPr>
          <p:txBody>
            <a:bodyPr lIns="50800" tIns="50800" rIns="50800" bIns="50800" rtlCol="0" anchor="t"/>
            <a:lstStyle/>
            <a:p>
              <a:pPr algn="ctr">
                <a:lnSpc>
                  <a:spcPts val="2574"/>
                </a:lnSpc>
              </a:pPr>
              <a:endParaRPr sz="3000"/>
            </a:p>
          </p:txBody>
        </p:sp>
      </p:grpSp>
      <p:sp>
        <p:nvSpPr>
          <p:cNvPr id="63" name="TextBox 11"/>
          <p:cNvSpPr txBox="1"/>
          <p:nvPr/>
        </p:nvSpPr>
        <p:spPr>
          <a:xfrm>
            <a:off x="6446122" y="4734767"/>
            <a:ext cx="656520" cy="348109"/>
          </a:xfrm>
          <a:prstGeom prst="rect">
            <a:avLst/>
          </a:prstGeom>
        </p:spPr>
        <p:txBody>
          <a:bodyPr lIns="0" tIns="0" rIns="0" bIns="0" rtlCol="0" anchor="t">
            <a:spAutoFit/>
          </a:bodyPr>
          <a:lstStyle/>
          <a:p>
            <a:pPr algn="ctr">
              <a:lnSpc>
                <a:spcPts val="2691"/>
              </a:lnSpc>
            </a:pPr>
            <a:r>
              <a:rPr lang="en-US" sz="3000" b="1" spc="-46" dirty="0" smtClean="0">
                <a:solidFill>
                  <a:srgbClr val="FFFFFF"/>
                </a:solidFill>
                <a:latin typeface="Open Sauce Bold"/>
                <a:ea typeface="Open Sauce Bold"/>
                <a:cs typeface="Open Sauce Bold"/>
                <a:sym typeface="Open Sauce Bold"/>
              </a:rPr>
              <a:t>02</a:t>
            </a:r>
            <a:endParaRPr lang="en-US" sz="3000" b="1" spc="-46" dirty="0">
              <a:solidFill>
                <a:srgbClr val="FFFFFF"/>
              </a:solidFill>
              <a:latin typeface="Open Sauce Bold"/>
              <a:ea typeface="Open Sauce Bold"/>
              <a:cs typeface="Open Sauce Bold"/>
              <a:sym typeface="Open Sauce Bold"/>
            </a:endParaRPr>
          </a:p>
        </p:txBody>
      </p:sp>
      <p:sp>
        <p:nvSpPr>
          <p:cNvPr id="64" name="TextBox 12"/>
          <p:cNvSpPr txBox="1"/>
          <p:nvPr/>
        </p:nvSpPr>
        <p:spPr>
          <a:xfrm>
            <a:off x="7162800" y="4659530"/>
            <a:ext cx="6513082" cy="456856"/>
          </a:xfrm>
          <a:prstGeom prst="rect">
            <a:avLst/>
          </a:prstGeom>
        </p:spPr>
        <p:txBody>
          <a:bodyPr wrap="square" lIns="0" tIns="0" rIns="0" bIns="0" rtlCol="0" anchor="t">
            <a:spAutoFit/>
          </a:bodyPr>
          <a:lstStyle/>
          <a:p>
            <a:pPr algn="l">
              <a:lnSpc>
                <a:spcPts val="3509"/>
              </a:lnSpc>
            </a:pP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Cơ</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sở</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lý</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thuyết</a:t>
            </a:r>
            <a:endParaRPr lang="en-US" sz="4000" b="1" spc="-60"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grpSp>
        <p:nvGrpSpPr>
          <p:cNvPr id="65" name="Group 3"/>
          <p:cNvGrpSpPr/>
          <p:nvPr/>
        </p:nvGrpSpPr>
        <p:grpSpPr>
          <a:xfrm>
            <a:off x="6453538" y="5423544"/>
            <a:ext cx="641689" cy="641689"/>
            <a:chOff x="0" y="0"/>
            <a:chExt cx="812800" cy="812800"/>
          </a:xfrm>
        </p:grpSpPr>
        <p:sp>
          <p:nvSpPr>
            <p:cNvPr id="66"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00"/>
            </a:solidFill>
          </p:spPr>
        </p:sp>
        <p:sp>
          <p:nvSpPr>
            <p:cNvPr id="67" name="TextBox 5"/>
            <p:cNvSpPr txBox="1"/>
            <p:nvPr/>
          </p:nvSpPr>
          <p:spPr>
            <a:xfrm>
              <a:off x="76200" y="95250"/>
              <a:ext cx="660400" cy="641350"/>
            </a:xfrm>
            <a:prstGeom prst="rect">
              <a:avLst/>
            </a:prstGeom>
          </p:spPr>
          <p:txBody>
            <a:bodyPr lIns="50800" tIns="50800" rIns="50800" bIns="50800" rtlCol="0" anchor="t"/>
            <a:lstStyle/>
            <a:p>
              <a:pPr algn="ctr">
                <a:lnSpc>
                  <a:spcPts val="2574"/>
                </a:lnSpc>
              </a:pPr>
              <a:endParaRPr sz="3000"/>
            </a:p>
          </p:txBody>
        </p:sp>
      </p:grpSp>
      <p:sp>
        <p:nvSpPr>
          <p:cNvPr id="68" name="TextBox 11"/>
          <p:cNvSpPr txBox="1"/>
          <p:nvPr/>
        </p:nvSpPr>
        <p:spPr>
          <a:xfrm>
            <a:off x="6446122" y="5592369"/>
            <a:ext cx="656520" cy="348109"/>
          </a:xfrm>
          <a:prstGeom prst="rect">
            <a:avLst/>
          </a:prstGeom>
        </p:spPr>
        <p:txBody>
          <a:bodyPr lIns="0" tIns="0" rIns="0" bIns="0" rtlCol="0" anchor="t">
            <a:spAutoFit/>
          </a:bodyPr>
          <a:lstStyle/>
          <a:p>
            <a:pPr algn="ctr">
              <a:lnSpc>
                <a:spcPts val="2691"/>
              </a:lnSpc>
            </a:pPr>
            <a:r>
              <a:rPr lang="en-US" sz="3000" b="1" spc="-46" dirty="0" smtClean="0">
                <a:solidFill>
                  <a:srgbClr val="FFFFFF"/>
                </a:solidFill>
                <a:latin typeface="Open Sauce Bold"/>
                <a:ea typeface="Open Sauce Bold"/>
                <a:cs typeface="Open Sauce Bold"/>
                <a:sym typeface="Open Sauce Bold"/>
              </a:rPr>
              <a:t>03</a:t>
            </a:r>
            <a:endParaRPr lang="en-US" sz="3000" b="1" spc="-46" dirty="0">
              <a:solidFill>
                <a:srgbClr val="FFFFFF"/>
              </a:solidFill>
              <a:latin typeface="Open Sauce Bold"/>
              <a:ea typeface="Open Sauce Bold"/>
              <a:cs typeface="Open Sauce Bold"/>
              <a:sym typeface="Open Sauce Bold"/>
            </a:endParaRPr>
          </a:p>
        </p:txBody>
      </p:sp>
      <p:sp>
        <p:nvSpPr>
          <p:cNvPr id="69" name="TextBox 12"/>
          <p:cNvSpPr txBox="1"/>
          <p:nvPr/>
        </p:nvSpPr>
        <p:spPr>
          <a:xfrm>
            <a:off x="7162800" y="5517132"/>
            <a:ext cx="6513082" cy="448841"/>
          </a:xfrm>
          <a:prstGeom prst="rect">
            <a:avLst/>
          </a:prstGeom>
        </p:spPr>
        <p:txBody>
          <a:bodyPr wrap="square" lIns="0" tIns="0" rIns="0" bIns="0" rtlCol="0" anchor="t">
            <a:spAutoFit/>
          </a:bodyPr>
          <a:lstStyle/>
          <a:p>
            <a:pPr algn="l">
              <a:lnSpc>
                <a:spcPts val="3509"/>
              </a:lnSpc>
            </a:pP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Nội</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dung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thực</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hiện</a:t>
            </a:r>
            <a:endParaRPr lang="en-US" sz="4000" b="1" spc="-60"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74" name="TextBox 12"/>
          <p:cNvSpPr txBox="1"/>
          <p:nvPr/>
        </p:nvSpPr>
        <p:spPr>
          <a:xfrm>
            <a:off x="7178602" y="6427405"/>
            <a:ext cx="2372240" cy="456856"/>
          </a:xfrm>
          <a:prstGeom prst="rect">
            <a:avLst/>
          </a:prstGeom>
        </p:spPr>
        <p:txBody>
          <a:bodyPr wrap="square" lIns="0" tIns="0" rIns="0" bIns="0" rtlCol="0" anchor="t">
            <a:spAutoFit/>
          </a:bodyPr>
          <a:lstStyle/>
          <a:p>
            <a:pPr algn="l">
              <a:lnSpc>
                <a:spcPts val="3509"/>
              </a:lnSpc>
            </a:pP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Kết</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luận</a:t>
            </a:r>
            <a:endParaRPr lang="en-US" sz="4000" b="1" spc="-60"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grpSp>
        <p:nvGrpSpPr>
          <p:cNvPr id="30" name="Group 3"/>
          <p:cNvGrpSpPr/>
          <p:nvPr/>
        </p:nvGrpSpPr>
        <p:grpSpPr>
          <a:xfrm>
            <a:off x="6389181" y="6220988"/>
            <a:ext cx="713461" cy="641689"/>
            <a:chOff x="0" y="0"/>
            <a:chExt cx="812800" cy="812800"/>
          </a:xfrm>
        </p:grpSpPr>
        <p:sp>
          <p:nvSpPr>
            <p:cNvPr id="31"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00"/>
            </a:solidFill>
          </p:spPr>
        </p:sp>
        <p:sp>
          <p:nvSpPr>
            <p:cNvPr id="32" name="TextBox 5"/>
            <p:cNvSpPr txBox="1"/>
            <p:nvPr/>
          </p:nvSpPr>
          <p:spPr>
            <a:xfrm>
              <a:off x="76200" y="95250"/>
              <a:ext cx="660400" cy="641350"/>
            </a:xfrm>
            <a:prstGeom prst="rect">
              <a:avLst/>
            </a:prstGeom>
          </p:spPr>
          <p:txBody>
            <a:bodyPr lIns="50800" tIns="50800" rIns="50800" bIns="50800" rtlCol="0" anchor="t"/>
            <a:lstStyle/>
            <a:p>
              <a:pPr algn="ctr">
                <a:lnSpc>
                  <a:spcPts val="2574"/>
                </a:lnSpc>
              </a:pPr>
              <a:endParaRPr sz="3000"/>
            </a:p>
          </p:txBody>
        </p:sp>
      </p:grpSp>
      <p:sp>
        <p:nvSpPr>
          <p:cNvPr id="33" name="TextBox 11"/>
          <p:cNvSpPr txBox="1"/>
          <p:nvPr/>
        </p:nvSpPr>
        <p:spPr>
          <a:xfrm>
            <a:off x="6381764" y="6389813"/>
            <a:ext cx="729951" cy="348109"/>
          </a:xfrm>
          <a:prstGeom prst="rect">
            <a:avLst/>
          </a:prstGeom>
        </p:spPr>
        <p:txBody>
          <a:bodyPr wrap="square" lIns="0" tIns="0" rIns="0" bIns="0" rtlCol="0" anchor="t">
            <a:spAutoFit/>
          </a:bodyPr>
          <a:lstStyle/>
          <a:p>
            <a:pPr algn="ctr">
              <a:lnSpc>
                <a:spcPts val="2691"/>
              </a:lnSpc>
            </a:pPr>
            <a:r>
              <a:rPr lang="en-US" sz="3000" b="1" spc="-46" dirty="0" smtClean="0">
                <a:solidFill>
                  <a:srgbClr val="FFFFFF"/>
                </a:solidFill>
                <a:latin typeface="Open Sauce Bold"/>
                <a:ea typeface="Open Sauce Bold"/>
                <a:cs typeface="Open Sauce Bold"/>
                <a:sym typeface="Open Sauce Bold"/>
              </a:rPr>
              <a:t>04</a:t>
            </a:r>
            <a:endParaRPr lang="en-US" sz="3000" b="1" spc="-46" dirty="0">
              <a:solidFill>
                <a:srgbClr val="FFFFFF"/>
              </a:solidFill>
              <a:latin typeface="Open Sauce Bold"/>
              <a:ea typeface="Open Sauce Bold"/>
              <a:cs typeface="Open Sauce Bold"/>
              <a:sym typeface="Open Sauce Bold"/>
            </a:endParaRPr>
          </a:p>
        </p:txBody>
      </p:sp>
      <p:grpSp>
        <p:nvGrpSpPr>
          <p:cNvPr id="35" name="Group 3"/>
          <p:cNvGrpSpPr/>
          <p:nvPr/>
        </p:nvGrpSpPr>
        <p:grpSpPr>
          <a:xfrm>
            <a:off x="6389180" y="6994487"/>
            <a:ext cx="723117" cy="641689"/>
            <a:chOff x="0" y="0"/>
            <a:chExt cx="812800" cy="812800"/>
          </a:xfrm>
        </p:grpSpPr>
        <p:sp>
          <p:nvSpPr>
            <p:cNvPr id="36"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00"/>
            </a:solidFill>
          </p:spPr>
        </p:sp>
        <p:sp>
          <p:nvSpPr>
            <p:cNvPr id="37" name="TextBox 5"/>
            <p:cNvSpPr txBox="1"/>
            <p:nvPr/>
          </p:nvSpPr>
          <p:spPr>
            <a:xfrm>
              <a:off x="76200" y="95250"/>
              <a:ext cx="660400" cy="641350"/>
            </a:xfrm>
            <a:prstGeom prst="rect">
              <a:avLst/>
            </a:prstGeom>
          </p:spPr>
          <p:txBody>
            <a:bodyPr lIns="50800" tIns="50800" rIns="50800" bIns="50800" rtlCol="0" anchor="t"/>
            <a:lstStyle/>
            <a:p>
              <a:pPr algn="ctr">
                <a:lnSpc>
                  <a:spcPts val="2574"/>
                </a:lnSpc>
              </a:pPr>
              <a:endParaRPr sz="3000"/>
            </a:p>
          </p:txBody>
        </p:sp>
      </p:grpSp>
      <p:sp>
        <p:nvSpPr>
          <p:cNvPr id="38" name="TextBox 11"/>
          <p:cNvSpPr txBox="1"/>
          <p:nvPr/>
        </p:nvSpPr>
        <p:spPr>
          <a:xfrm>
            <a:off x="6381764" y="7163312"/>
            <a:ext cx="739830" cy="348109"/>
          </a:xfrm>
          <a:prstGeom prst="rect">
            <a:avLst/>
          </a:prstGeom>
        </p:spPr>
        <p:txBody>
          <a:bodyPr wrap="square" lIns="0" tIns="0" rIns="0" bIns="0" rtlCol="0" anchor="t">
            <a:spAutoFit/>
          </a:bodyPr>
          <a:lstStyle/>
          <a:p>
            <a:pPr algn="ctr">
              <a:lnSpc>
                <a:spcPts val="2691"/>
              </a:lnSpc>
            </a:pPr>
            <a:r>
              <a:rPr lang="en-US" sz="3000" b="1" spc="-46" dirty="0" smtClean="0">
                <a:solidFill>
                  <a:srgbClr val="FFFFFF"/>
                </a:solidFill>
                <a:latin typeface="Open Sauce Bold"/>
                <a:ea typeface="Open Sauce Bold"/>
                <a:cs typeface="Open Sauce Bold"/>
                <a:sym typeface="Open Sauce Bold"/>
              </a:rPr>
              <a:t>05</a:t>
            </a:r>
            <a:endParaRPr lang="en-US" sz="3000" b="1" spc="-46" dirty="0">
              <a:solidFill>
                <a:srgbClr val="FFFFFF"/>
              </a:solidFill>
              <a:latin typeface="Open Sauce Bold"/>
              <a:ea typeface="Open Sauce Bold"/>
              <a:cs typeface="Open Sauce Bold"/>
              <a:sym typeface="Open Sauce Bold"/>
            </a:endParaRPr>
          </a:p>
        </p:txBody>
      </p:sp>
      <p:sp>
        <p:nvSpPr>
          <p:cNvPr id="39" name="TextBox 12"/>
          <p:cNvSpPr txBox="1"/>
          <p:nvPr/>
        </p:nvSpPr>
        <p:spPr>
          <a:xfrm>
            <a:off x="7163646" y="7179320"/>
            <a:ext cx="7339568" cy="456856"/>
          </a:xfrm>
          <a:prstGeom prst="rect">
            <a:avLst/>
          </a:prstGeom>
        </p:spPr>
        <p:txBody>
          <a:bodyPr wrap="square" lIns="0" tIns="0" rIns="0" bIns="0" rtlCol="0" anchor="t">
            <a:spAutoFit/>
          </a:bodyPr>
          <a:lstStyle/>
          <a:p>
            <a:pPr algn="l">
              <a:lnSpc>
                <a:spcPts val="3509"/>
              </a:lnSpc>
            </a:pP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Demo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ứng</a:t>
            </a:r>
            <a:r>
              <a:rPr lang="en-US" sz="4000" b="1" spc="-60"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4000" b="1" spc="-60"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dụng</a:t>
            </a:r>
            <a:endParaRPr lang="en-US" sz="4000" b="1" spc="-60"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500" fill="hold"/>
                                        <p:tgtEl>
                                          <p:spTgt spid="74"/>
                                        </p:tgtEl>
                                        <p:attrNameLst>
                                          <p:attrName>ppt_x</p:attrName>
                                        </p:attrNameLst>
                                      </p:cBhvr>
                                      <p:tavLst>
                                        <p:tav tm="0">
                                          <p:val>
                                            <p:strVal val="#ppt_x"/>
                                          </p:val>
                                        </p:tav>
                                        <p:tav tm="100000">
                                          <p:val>
                                            <p:strVal val="#ppt_x"/>
                                          </p:val>
                                        </p:tav>
                                      </p:tavLst>
                                    </p:anim>
                                    <p:anim calcmode="lin" valueType="num">
                                      <p:cBhvr additive="base">
                                        <p:cTn id="44" dur="500" fill="hold"/>
                                        <p:tgtEl>
                                          <p:spTgt spid="7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63" grpId="0"/>
      <p:bldP spid="64" grpId="0"/>
      <p:bldP spid="68" grpId="0"/>
      <p:bldP spid="69" grpId="0"/>
      <p:bldP spid="74" grpId="0"/>
      <p:bldP spid="33"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3848474" y="1406237"/>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2206119" y="1663727"/>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195246" y="2892362"/>
            <a:ext cx="7087056" cy="1543061"/>
          </a:xfrm>
          <a:prstGeom prst="rect">
            <a:avLst/>
          </a:prstGeom>
        </p:spPr>
        <p:txBody>
          <a:bodyPr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CHƯƠNG </a:t>
            </a:r>
            <a:r>
              <a:rPr lang="en-US" sz="8999" b="1" dirty="0" smtClean="0">
                <a:solidFill>
                  <a:srgbClr val="FFFFFF"/>
                </a:solidFill>
                <a:latin typeface="Caladea Bold"/>
                <a:ea typeface="Caladea Bold"/>
                <a:cs typeface="Caladea Bold"/>
                <a:sym typeface="Caladea Bold"/>
              </a:rPr>
              <a:t>4</a:t>
            </a:r>
            <a:endParaRPr lang="en-US" sz="8999" b="1" dirty="0">
              <a:solidFill>
                <a:srgbClr val="FFFFFF"/>
              </a:solidFill>
              <a:latin typeface="Caladea Bold"/>
              <a:ea typeface="Caladea Bold"/>
              <a:cs typeface="Caladea Bold"/>
              <a:sym typeface="Caladea Bold"/>
            </a:endParaRPr>
          </a:p>
        </p:txBody>
      </p:sp>
      <p:sp>
        <p:nvSpPr>
          <p:cNvPr id="12" name="TextBox 12"/>
          <p:cNvSpPr txBox="1"/>
          <p:nvPr/>
        </p:nvSpPr>
        <p:spPr>
          <a:xfrm>
            <a:off x="3176174" y="4937764"/>
            <a:ext cx="11734800" cy="1512978"/>
          </a:xfrm>
          <a:prstGeom prst="rect">
            <a:avLst/>
          </a:prstGeom>
        </p:spPr>
        <p:txBody>
          <a:bodyPr wrap="square"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KẾT LUẬN</a:t>
            </a:r>
            <a:endParaRPr lang="en-US" sz="8999" b="1" dirty="0">
              <a:solidFill>
                <a:srgbClr val="FFFFFF"/>
              </a:solidFill>
              <a:latin typeface="Caladea Bold"/>
              <a:ea typeface="Caladea Bold"/>
              <a:cs typeface="Caladea Bold"/>
              <a:sym typeface="Caladea Bold"/>
            </a:endParaRP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4"/>
            <a:stretch>
              <a:fillRect/>
            </a:stretch>
          </a:blipFill>
        </p:spPr>
      </p:sp>
      <p:sp>
        <p:nvSpPr>
          <p:cNvPr id="15" name="Freeform 15"/>
          <p:cNvSpPr/>
          <p:nvPr/>
        </p:nvSpPr>
        <p:spPr>
          <a:xfrm>
            <a:off x="8827071" y="975565"/>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4"/>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4"/>
            <a:stretch>
              <a:fillRect/>
            </a:stretch>
          </a:blipFill>
        </p:spPr>
      </p:sp>
    </p:spTree>
    <p:extLst>
      <p:ext uri="{BB962C8B-B14F-4D97-AF65-F5344CB8AC3E}">
        <p14:creationId xmlns:p14="http://schemas.microsoft.com/office/powerpoint/2010/main" val="767586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57"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7" name="Group 7"/>
          <p:cNvGrpSpPr/>
          <p:nvPr/>
        </p:nvGrpSpPr>
        <p:grpSpPr>
          <a:xfrm>
            <a:off x="-592285" y="927986"/>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4" name="TextBox 14"/>
          <p:cNvSpPr txBox="1"/>
          <p:nvPr/>
        </p:nvSpPr>
        <p:spPr>
          <a:xfrm>
            <a:off x="1520974" y="868963"/>
            <a:ext cx="4203148" cy="829138"/>
          </a:xfrm>
          <a:prstGeom prst="rect">
            <a:avLst/>
          </a:prstGeom>
        </p:spPr>
        <p:txBody>
          <a:bodyPr lIns="0" tIns="0" rIns="0" bIns="0" rtlCol="0" anchor="t">
            <a:spAutoFit/>
          </a:bodyPr>
          <a:lstStyle/>
          <a:p>
            <a:pPr algn="l">
              <a:lnSpc>
                <a:spcPts val="7000"/>
              </a:lnSpc>
              <a:spcBef>
                <a:spcPct val="0"/>
              </a:spcBef>
            </a:pPr>
            <a:r>
              <a:rPr lang="en-US" sz="5000" b="1" dirty="0" smtClean="0">
                <a:solidFill>
                  <a:srgbClr val="FFFFFF"/>
                </a:solidFill>
                <a:latin typeface="Droid Serif Bold"/>
                <a:ea typeface="Droid Serif Bold"/>
                <a:cs typeface="Droid Serif Bold"/>
                <a:sym typeface="Droid Serif Bold"/>
              </a:rPr>
              <a:t>KẾT LUẬN</a:t>
            </a:r>
            <a:endParaRPr lang="en-US" sz="5000" b="1" dirty="0">
              <a:solidFill>
                <a:srgbClr val="FFFFFF"/>
              </a:solidFill>
              <a:latin typeface="Droid Serif Bold"/>
              <a:ea typeface="Droid Serif Bold"/>
              <a:cs typeface="Droid Serif Bold"/>
              <a:sym typeface="Droid Serif Bold"/>
            </a:endParaRPr>
          </a:p>
        </p:txBody>
      </p:sp>
      <p:sp>
        <p:nvSpPr>
          <p:cNvPr id="15" name="TextBox 15"/>
          <p:cNvSpPr txBox="1"/>
          <p:nvPr/>
        </p:nvSpPr>
        <p:spPr>
          <a:xfrm>
            <a:off x="3142658" y="3359899"/>
            <a:ext cx="12754000" cy="5834931"/>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r>
              <a:rPr lang="vi-VN" sz="3000" spc="-60" dirty="0">
                <a:solidFill>
                  <a:srgbClr val="000000"/>
                </a:solidFill>
                <a:latin typeface="+mj-lt"/>
                <a:ea typeface="Open Sauce"/>
                <a:cs typeface="Open Sauce"/>
                <a:sym typeface="Open Sauce"/>
              </a:rPr>
              <a:t>Dự án đã xây dựng thành công một nền tảng cơ bản kết nối doanh nghiệp và khách hàng, </a:t>
            </a:r>
            <a:r>
              <a:rPr lang="vi-VN" sz="3000" spc="-60" dirty="0" smtClean="0">
                <a:solidFill>
                  <a:srgbClr val="000000"/>
                </a:solidFill>
                <a:latin typeface="+mj-lt"/>
                <a:ea typeface="Open Sauce"/>
                <a:cs typeface="Open Sauce"/>
                <a:sym typeface="Open Sauce"/>
              </a:rPr>
              <a:t>với</a:t>
            </a:r>
            <a:r>
              <a:rPr lang="en-US" sz="3000" spc="-60" dirty="0" smtClean="0">
                <a:solidFill>
                  <a:srgbClr val="000000"/>
                </a:solidFill>
                <a:latin typeface="+mj-lt"/>
                <a:ea typeface="Open Sauce"/>
                <a:cs typeface="Open Sauce"/>
                <a:sym typeface="Open Sauce"/>
              </a:rPr>
              <a:t> </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3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ứng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dụng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p>
          <a:p>
            <a:pPr marL="914400" lvl="1" indent="-457200" algn="just">
              <a:lnSpc>
                <a:spcPts val="3509"/>
              </a:lnSpc>
              <a:buFont typeface="Wingdings" panose="05000000000000000000" pitchFamily="2" charset="2"/>
              <a:buChar char="ü"/>
            </a:pP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Ứng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dụng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của</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người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dùng</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914400" lvl="1" indent="-457200" algn="just">
              <a:lnSpc>
                <a:spcPts val="3509"/>
              </a:lnSpc>
              <a:buFont typeface="Wingdings" panose="05000000000000000000" pitchFamily="2" charset="2"/>
              <a:buChar char="ü"/>
            </a:pP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Ứng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dụng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của</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nhà</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bán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hang</a:t>
            </a:r>
          </a:p>
          <a:p>
            <a:pPr marL="914400" lvl="1" indent="-457200" algn="just">
              <a:lnSpc>
                <a:spcPts val="3509"/>
              </a:lnSpc>
              <a:buFont typeface="Wingdings" panose="05000000000000000000" pitchFamily="2" charset="2"/>
              <a:buChar char="ü"/>
            </a:pP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Website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quản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lý</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của</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Admin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quản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trị</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viên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r>
              <a:rPr lang="en-US" sz="3000" spc="-60" dirty="0" smtClean="0">
                <a:solidFill>
                  <a:srgbClr val="000000"/>
                </a:solidFill>
                <a:latin typeface="+mj-lt"/>
                <a:ea typeface="Open Sauce"/>
                <a:cs typeface="Open Sauce"/>
                <a:sym typeface="Open Sauce"/>
              </a:rPr>
              <a:t> .</a:t>
            </a:r>
          </a:p>
          <a:p>
            <a:pPr marL="457200" indent="-457200" algn="just">
              <a:lnSpc>
                <a:spcPts val="3509"/>
              </a:lnSpc>
              <a:buFont typeface="Wingdings" panose="05000000000000000000" pitchFamily="2" charset="2"/>
              <a:buChar char="Ø"/>
            </a:pP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Cơ</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bản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hoàn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thành</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Backend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với NodeJS và Express cung cấp API RESTful ổn định,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và</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MongoDB đáp ứng tốt yêu cầu lưu trữ dữ liệu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một</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vài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tính</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năng</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chính</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Phân </a:t>
            </a:r>
            <a:r>
              <a:rPr lang="vi-VN" sz="3000" spc="-60" dirty="0">
                <a:solidFill>
                  <a:srgbClr val="000000"/>
                </a:solidFill>
                <a:latin typeface="+mj-lt"/>
                <a:ea typeface="Open Sauce"/>
                <a:cs typeface="Open Sauce"/>
                <a:sym typeface="Open Sauce"/>
              </a:rPr>
              <a:t>tích và thiết kế hệ thống chi tiết: Đã thực hiện đầy đủ các bước phân tích yêu cầu và thiết kế hệ thống, bao gồm các sơ đồ Use Case sơ đồ tuần tự, sơ đồ hoạt động, và lược đồ cơ sở dữ liệu (ERD). </a:t>
            </a: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r>
              <a:rPr lang="vi-VN" sz="3000" spc="-60" dirty="0">
                <a:solidFill>
                  <a:srgbClr val="000000"/>
                </a:solidFill>
                <a:latin typeface="+mj-lt"/>
                <a:ea typeface="Open Sauce"/>
                <a:cs typeface="Open Sauce"/>
                <a:sym typeface="Open Sauce"/>
              </a:rPr>
              <a:t>•	Khả năng mở rộng: Thiết kế cơ sở dữ liệu với MongoDB và kiến trúc API của backend cho phép hệ thống dễ dàng mở rộng khi số lượng cửa hàng và người dùng tăng lên.</a:t>
            </a:r>
            <a:endParaRPr lang="en-US" sz="3000" spc="-60" dirty="0">
              <a:solidFill>
                <a:srgbClr val="000000"/>
              </a:solidFill>
              <a:latin typeface="+mj-lt"/>
              <a:ea typeface="Open Sauce"/>
              <a:cs typeface="Open Sauce"/>
              <a:sym typeface="Open Sauce"/>
            </a:endParaRPr>
          </a:p>
        </p:txBody>
      </p:sp>
      <p:sp>
        <p:nvSpPr>
          <p:cNvPr id="24" name="TextBox 23"/>
          <p:cNvSpPr txBox="1"/>
          <p:nvPr/>
        </p:nvSpPr>
        <p:spPr>
          <a:xfrm>
            <a:off x="2899372" y="2109906"/>
            <a:ext cx="4998027" cy="861774"/>
          </a:xfrm>
          <a:prstGeom prst="rect">
            <a:avLst/>
          </a:prstGeom>
          <a:noFill/>
        </p:spPr>
        <p:txBody>
          <a:bodyPr wrap="square" rtlCol="0">
            <a:spAutoFit/>
          </a:bodyPr>
          <a:lstStyle/>
          <a:p>
            <a:r>
              <a:rPr lang="en-US" sz="5000" dirty="0" err="1" smtClean="0">
                <a:solidFill>
                  <a:srgbClr val="C00000"/>
                </a:solidFill>
              </a:rPr>
              <a:t>Kết</a:t>
            </a:r>
            <a:r>
              <a:rPr lang="en-US" sz="5000" dirty="0" smtClean="0">
                <a:solidFill>
                  <a:srgbClr val="C00000"/>
                </a:solidFill>
              </a:rPr>
              <a:t> </a:t>
            </a:r>
            <a:r>
              <a:rPr lang="en-US" sz="5000" dirty="0" err="1" smtClean="0">
                <a:solidFill>
                  <a:srgbClr val="C00000"/>
                </a:solidFill>
              </a:rPr>
              <a:t>quả</a:t>
            </a:r>
            <a:r>
              <a:rPr lang="en-US" sz="5000" dirty="0" smtClean="0">
                <a:solidFill>
                  <a:srgbClr val="C00000"/>
                </a:solidFill>
              </a:rPr>
              <a:t> </a:t>
            </a:r>
            <a:r>
              <a:rPr lang="en-US" sz="5000" dirty="0" err="1" smtClean="0">
                <a:solidFill>
                  <a:srgbClr val="C00000"/>
                </a:solidFill>
              </a:rPr>
              <a:t>đạt</a:t>
            </a:r>
            <a:r>
              <a:rPr lang="en-US" sz="5000" dirty="0" smtClean="0">
                <a:solidFill>
                  <a:srgbClr val="C00000"/>
                </a:solidFill>
              </a:rPr>
              <a:t> </a:t>
            </a:r>
            <a:r>
              <a:rPr lang="en-US" sz="5000" dirty="0" err="1" smtClean="0">
                <a:solidFill>
                  <a:srgbClr val="C00000"/>
                </a:solidFill>
              </a:rPr>
              <a:t>được</a:t>
            </a:r>
            <a:endParaRPr lang="en-US" sz="5000" dirty="0">
              <a:solidFill>
                <a:srgbClr val="C00000"/>
              </a:solidFill>
            </a:endParaRPr>
          </a:p>
        </p:txBody>
      </p:sp>
      <p:sp>
        <p:nvSpPr>
          <p:cNvPr id="26" name="TextBox 15"/>
          <p:cNvSpPr txBox="1"/>
          <p:nvPr/>
        </p:nvSpPr>
        <p:spPr>
          <a:xfrm>
            <a:off x="3958077" y="5938540"/>
            <a:ext cx="10871693" cy="448841"/>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57"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7" name="Group 7"/>
          <p:cNvGrpSpPr/>
          <p:nvPr/>
        </p:nvGrpSpPr>
        <p:grpSpPr>
          <a:xfrm>
            <a:off x="-592285" y="927986"/>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4" name="TextBox 14"/>
          <p:cNvSpPr txBox="1"/>
          <p:nvPr/>
        </p:nvSpPr>
        <p:spPr>
          <a:xfrm>
            <a:off x="1520974" y="868963"/>
            <a:ext cx="4203148" cy="829138"/>
          </a:xfrm>
          <a:prstGeom prst="rect">
            <a:avLst/>
          </a:prstGeom>
        </p:spPr>
        <p:txBody>
          <a:bodyPr lIns="0" tIns="0" rIns="0" bIns="0" rtlCol="0" anchor="t">
            <a:spAutoFit/>
          </a:bodyPr>
          <a:lstStyle/>
          <a:p>
            <a:pPr algn="l">
              <a:lnSpc>
                <a:spcPts val="7000"/>
              </a:lnSpc>
              <a:spcBef>
                <a:spcPct val="0"/>
              </a:spcBef>
            </a:pPr>
            <a:r>
              <a:rPr lang="en-US" sz="5000" b="1" dirty="0" smtClean="0">
                <a:solidFill>
                  <a:srgbClr val="FFFFFF"/>
                </a:solidFill>
                <a:latin typeface="Droid Serif Bold"/>
                <a:ea typeface="Droid Serif Bold"/>
                <a:cs typeface="Droid Serif Bold"/>
                <a:sym typeface="Droid Serif Bold"/>
              </a:rPr>
              <a:t>KẾT LUẬN</a:t>
            </a:r>
            <a:endParaRPr lang="en-US" sz="5000" b="1" dirty="0">
              <a:solidFill>
                <a:srgbClr val="FFFFFF"/>
              </a:solidFill>
              <a:latin typeface="Droid Serif Bold"/>
              <a:ea typeface="Droid Serif Bold"/>
              <a:cs typeface="Droid Serif Bold"/>
              <a:sym typeface="Droid Serif Bold"/>
            </a:endParaRPr>
          </a:p>
        </p:txBody>
      </p:sp>
      <p:sp>
        <p:nvSpPr>
          <p:cNvPr id="15" name="TextBox 15"/>
          <p:cNvSpPr txBox="1"/>
          <p:nvPr/>
        </p:nvSpPr>
        <p:spPr>
          <a:xfrm>
            <a:off x="3622548" y="3524190"/>
            <a:ext cx="11301913" cy="3141886"/>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r>
              <a:rPr lang="vi-VN" sz="3000" spc="-60" dirty="0">
                <a:solidFill>
                  <a:srgbClr val="000000"/>
                </a:solidFill>
                <a:latin typeface="+mj-lt"/>
                <a:ea typeface="Open Sauce"/>
                <a:cs typeface="Open Sauce"/>
                <a:sym typeface="Open Sauce"/>
              </a:rPr>
              <a:t>Do thời gian và kinh nghiệm hạn chế,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còn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vi-VN" sz="3000" spc="-60" dirty="0" smtClean="0">
                <a:solidFill>
                  <a:srgbClr val="000000"/>
                </a:solidFill>
                <a:latin typeface="+mj-lt"/>
                <a:ea typeface="Open Sauce"/>
                <a:cs typeface="Open Sauce"/>
                <a:sym typeface="Open Sauce"/>
              </a:rPr>
              <a:t>một </a:t>
            </a:r>
            <a:r>
              <a:rPr lang="vi-VN" sz="3000" spc="-60" dirty="0">
                <a:solidFill>
                  <a:srgbClr val="000000"/>
                </a:solidFill>
                <a:latin typeface="+mj-lt"/>
                <a:ea typeface="Open Sauce"/>
                <a:cs typeface="Open Sauce"/>
                <a:sym typeface="Open Sauce"/>
              </a:rPr>
              <a:t>số tính năng nâng cao chưa được triển </a:t>
            </a:r>
            <a:r>
              <a:rPr lang="vi-VN" sz="3000" spc="-60" dirty="0" smtClean="0">
                <a:solidFill>
                  <a:srgbClr val="000000"/>
                </a:solidFill>
                <a:latin typeface="+mj-lt"/>
                <a:ea typeface="Open Sauce"/>
                <a:cs typeface="Open Sauce"/>
                <a:sym typeface="Open Sauce"/>
              </a:rPr>
              <a:t>khai</a:t>
            </a:r>
            <a:r>
              <a:rPr lang="en-US" sz="3000" spc="-60" dirty="0" smtClean="0">
                <a:solidFill>
                  <a:srgbClr val="000000"/>
                </a:solidFill>
                <a:latin typeface="+mj-lt"/>
                <a:ea typeface="Open Sauce"/>
                <a:cs typeface="Open Sauce"/>
                <a:sym typeface="Open Sauce"/>
              </a:rPr>
              <a:t>.</a:t>
            </a:r>
          </a:p>
          <a:p>
            <a:pPr marL="457200" indent="-457200" algn="just">
              <a:lnSpc>
                <a:spcPts val="3509"/>
              </a:lnSpc>
              <a:buFont typeface="Wingdings" panose="05000000000000000000" pitchFamily="2" charset="2"/>
              <a:buChar char="Ø"/>
            </a:pP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	Giao diện người dùng còn đơn </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giản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a:solidFill>
                  <a:srgbClr val="000000"/>
                </a:solidFill>
                <a:latin typeface="Times New Roman" panose="02020603050405020304" pitchFamily="18" charset="0"/>
                <a:ea typeface="Open Sauce"/>
                <a:cs typeface="Times New Roman" panose="02020603050405020304" pitchFamily="18" charset="0"/>
                <a:sym typeface="Open Sauce"/>
              </a:rPr>
              <a:t>G</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iao</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diện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còn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ở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mức</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ở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bản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chưa</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tối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ưu</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về</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mặt</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trải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nghiệm</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người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dùng</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Hiệu</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suất</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cần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cải</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en-US" sz="3000" spc="-60" dirty="0" err="1" smtClean="0">
                <a:solidFill>
                  <a:srgbClr val="000000"/>
                </a:solidFill>
                <a:latin typeface="Times New Roman" panose="02020603050405020304" pitchFamily="18" charset="0"/>
                <a:ea typeface="Open Sauce"/>
                <a:cs typeface="Times New Roman" panose="02020603050405020304" pitchFamily="18" charset="0"/>
                <a:sym typeface="Open Sauce"/>
              </a:rPr>
              <a:t>thiện</a:t>
            </a:r>
            <a:r>
              <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Với lượng dữ liệu lớn từ nhiều cửa hàng, hệ thống chưa được tối ưu hóa hoàn toàn về truy vấn cơ sở dữ liệu và xử lý tải, dẫn đến nguy cơ chậm trễ khi số lượng người dùng tăng cao</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p:txBody>
      </p:sp>
      <p:sp>
        <p:nvSpPr>
          <p:cNvPr id="24" name="TextBox 23"/>
          <p:cNvSpPr txBox="1"/>
          <p:nvPr/>
        </p:nvSpPr>
        <p:spPr>
          <a:xfrm>
            <a:off x="2899372" y="2109906"/>
            <a:ext cx="4998027" cy="861774"/>
          </a:xfrm>
          <a:prstGeom prst="rect">
            <a:avLst/>
          </a:prstGeom>
          <a:noFill/>
        </p:spPr>
        <p:txBody>
          <a:bodyPr wrap="square" rtlCol="0">
            <a:spAutoFit/>
          </a:bodyPr>
          <a:lstStyle/>
          <a:p>
            <a:r>
              <a:rPr lang="en-US" sz="5000" dirty="0" err="1" smtClean="0">
                <a:solidFill>
                  <a:srgbClr val="C00000"/>
                </a:solidFill>
              </a:rPr>
              <a:t>Hạn</a:t>
            </a:r>
            <a:r>
              <a:rPr lang="en-US" sz="5000" dirty="0" smtClean="0">
                <a:solidFill>
                  <a:srgbClr val="C00000"/>
                </a:solidFill>
              </a:rPr>
              <a:t> </a:t>
            </a:r>
            <a:r>
              <a:rPr lang="en-US" sz="5000" dirty="0" err="1" smtClean="0">
                <a:solidFill>
                  <a:srgbClr val="C00000"/>
                </a:solidFill>
              </a:rPr>
              <a:t>chế</a:t>
            </a:r>
            <a:endParaRPr lang="en-US" sz="5000" dirty="0">
              <a:solidFill>
                <a:srgbClr val="C00000"/>
              </a:solidFill>
            </a:endParaRPr>
          </a:p>
        </p:txBody>
      </p:sp>
    </p:spTree>
    <p:extLst>
      <p:ext uri="{BB962C8B-B14F-4D97-AF65-F5344CB8AC3E}">
        <p14:creationId xmlns:p14="http://schemas.microsoft.com/office/powerpoint/2010/main" val="26201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57" y="-163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7" name="Group 7"/>
          <p:cNvGrpSpPr/>
          <p:nvPr/>
        </p:nvGrpSpPr>
        <p:grpSpPr>
          <a:xfrm>
            <a:off x="-592285" y="927986"/>
            <a:ext cx="6213776" cy="869373"/>
            <a:chOff x="0" y="0"/>
            <a:chExt cx="4357067" cy="609600"/>
          </a:xfrm>
        </p:grpSpPr>
        <p:sp>
          <p:nvSpPr>
            <p:cNvPr id="8" name="Freeform 8"/>
            <p:cNvSpPr/>
            <p:nvPr/>
          </p:nvSpPr>
          <p:spPr>
            <a:xfrm>
              <a:off x="0" y="0"/>
              <a:ext cx="4357067" cy="609600"/>
            </a:xfrm>
            <a:custGeom>
              <a:avLst/>
              <a:gdLst/>
              <a:ahLst/>
              <a:cxnLst/>
              <a:rect l="l" t="t" r="r" b="b"/>
              <a:pathLst>
                <a:path w="4357067" h="609600">
                  <a:moveTo>
                    <a:pt x="203200" y="0"/>
                  </a:moveTo>
                  <a:lnTo>
                    <a:pt x="4153867" y="0"/>
                  </a:lnTo>
                  <a:lnTo>
                    <a:pt x="4357067" y="609600"/>
                  </a:lnTo>
                  <a:lnTo>
                    <a:pt x="0" y="609600"/>
                  </a:lnTo>
                  <a:lnTo>
                    <a:pt x="203200" y="0"/>
                  </a:lnTo>
                  <a:close/>
                </a:path>
              </a:pathLst>
            </a:custGeom>
            <a:solidFill>
              <a:srgbClr val="830000"/>
            </a:solidFill>
          </p:spPr>
        </p:sp>
        <p:sp>
          <p:nvSpPr>
            <p:cNvPr id="9" name="TextBox 9"/>
            <p:cNvSpPr txBox="1"/>
            <p:nvPr/>
          </p:nvSpPr>
          <p:spPr>
            <a:xfrm>
              <a:off x="127000" y="19050"/>
              <a:ext cx="4103067" cy="590550"/>
            </a:xfrm>
            <a:prstGeom prst="rect">
              <a:avLst/>
            </a:prstGeom>
          </p:spPr>
          <p:txBody>
            <a:bodyPr lIns="50800" tIns="50800" rIns="50800" bIns="50800" rtlCol="0" anchor="ctr"/>
            <a:lstStyle/>
            <a:p>
              <a:pPr algn="ctr">
                <a:lnSpc>
                  <a:spcPts val="2574"/>
                </a:lnSpc>
              </a:pPr>
              <a:endParaRPr/>
            </a:p>
          </p:txBody>
        </p:sp>
      </p:grpSp>
      <p:sp>
        <p:nvSpPr>
          <p:cNvPr id="14" name="TextBox 14"/>
          <p:cNvSpPr txBox="1"/>
          <p:nvPr/>
        </p:nvSpPr>
        <p:spPr>
          <a:xfrm>
            <a:off x="1520974" y="868963"/>
            <a:ext cx="4203148" cy="829138"/>
          </a:xfrm>
          <a:prstGeom prst="rect">
            <a:avLst/>
          </a:prstGeom>
        </p:spPr>
        <p:txBody>
          <a:bodyPr lIns="0" tIns="0" rIns="0" bIns="0" rtlCol="0" anchor="t">
            <a:spAutoFit/>
          </a:bodyPr>
          <a:lstStyle/>
          <a:p>
            <a:pPr algn="l">
              <a:lnSpc>
                <a:spcPts val="7000"/>
              </a:lnSpc>
              <a:spcBef>
                <a:spcPct val="0"/>
              </a:spcBef>
            </a:pPr>
            <a:r>
              <a:rPr lang="en-US" sz="5000" b="1" dirty="0" smtClean="0">
                <a:solidFill>
                  <a:srgbClr val="FFFFFF"/>
                </a:solidFill>
                <a:latin typeface="Droid Serif Bold"/>
                <a:ea typeface="Droid Serif Bold"/>
                <a:cs typeface="Droid Serif Bold"/>
                <a:sym typeface="Droid Serif Bold"/>
              </a:rPr>
              <a:t>KẾT LUẬN</a:t>
            </a:r>
            <a:endParaRPr lang="en-US" sz="5000" b="1" dirty="0">
              <a:solidFill>
                <a:srgbClr val="FFFFFF"/>
              </a:solidFill>
              <a:latin typeface="Droid Serif Bold"/>
              <a:ea typeface="Droid Serif Bold"/>
              <a:cs typeface="Droid Serif Bold"/>
              <a:sym typeface="Droid Serif Bold"/>
            </a:endParaRPr>
          </a:p>
        </p:txBody>
      </p:sp>
      <p:sp>
        <p:nvSpPr>
          <p:cNvPr id="15" name="TextBox 15"/>
          <p:cNvSpPr txBox="1"/>
          <p:nvPr/>
        </p:nvSpPr>
        <p:spPr>
          <a:xfrm>
            <a:off x="3622548" y="3524190"/>
            <a:ext cx="11301913" cy="4937249"/>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Tính năng nâng cao:Triển khai nhắn tin, tích hợp thanh toán đa dạng, quản lý giao hàng hiệu quả</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Cải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thiện UX/UI:Thiết kế giao diện hiện đại, tối ưu trải nghiệm trên Android và iOS</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Tối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ưu hiệu suất:Sử dụng indexing MongoDB, caching (Redis), áp dụng kiến trúc </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microservices.T</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ăng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cường bảo mật:Mã hóa dữ liệu, xác thực hai yếu tố (2FA), kiểm tra bảo mật định kỳ</a:t>
            </a: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a:t>
            </a:r>
            <a:endParaRPr lang="en-US" sz="3000" spc="-60" dirty="0" smtClean="0">
              <a:solidFill>
                <a:srgbClr val="000000"/>
              </a:solidFill>
              <a:latin typeface="Times New Roman" panose="02020603050405020304" pitchFamily="18" charset="0"/>
              <a:ea typeface="Open Sauce"/>
              <a:cs typeface="Times New Roman" panose="02020603050405020304" pitchFamily="18" charset="0"/>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Times New Roman" panose="02020603050405020304" pitchFamily="18" charset="0"/>
                <a:ea typeface="Open Sauce"/>
                <a:cs typeface="Times New Roman" panose="02020603050405020304" pitchFamily="18" charset="0"/>
                <a:sym typeface="Open Sauce"/>
              </a:rPr>
              <a:t>Ứng </a:t>
            </a:r>
            <a:r>
              <a:rPr lang="vi-VN" sz="3000" spc="-60" dirty="0">
                <a:solidFill>
                  <a:srgbClr val="000000"/>
                </a:solidFill>
                <a:latin typeface="Times New Roman" panose="02020603050405020304" pitchFamily="18" charset="0"/>
                <a:ea typeface="Open Sauce"/>
                <a:cs typeface="Times New Roman" panose="02020603050405020304" pitchFamily="18" charset="0"/>
                <a:sym typeface="Open Sauce"/>
              </a:rPr>
              <a:t>dụng AI:Gợi ý sản phẩm, chatbot tự động, phân tích hành vi người dùng.Kiểm thử toàn diện:Kiểm thử chức năng, hiệu suất, bảo mật để đảm bảo hệ thống ổn định.</a:t>
            </a:r>
            <a:endParaRPr lang="en-US" sz="3000" spc="-60" dirty="0">
              <a:solidFill>
                <a:srgbClr val="000000"/>
              </a:solidFill>
              <a:latin typeface="Times New Roman" panose="02020603050405020304" pitchFamily="18" charset="0"/>
              <a:ea typeface="Open Sauce"/>
              <a:cs typeface="Times New Roman" panose="02020603050405020304" pitchFamily="18" charset="0"/>
              <a:sym typeface="Open Sauce"/>
            </a:endParaRPr>
          </a:p>
        </p:txBody>
      </p:sp>
      <p:sp>
        <p:nvSpPr>
          <p:cNvPr id="24" name="TextBox 23"/>
          <p:cNvSpPr txBox="1"/>
          <p:nvPr/>
        </p:nvSpPr>
        <p:spPr>
          <a:xfrm>
            <a:off x="2899372" y="2109906"/>
            <a:ext cx="4998027" cy="861774"/>
          </a:xfrm>
          <a:prstGeom prst="rect">
            <a:avLst/>
          </a:prstGeom>
          <a:noFill/>
        </p:spPr>
        <p:txBody>
          <a:bodyPr wrap="square" rtlCol="0">
            <a:spAutoFit/>
          </a:bodyPr>
          <a:lstStyle/>
          <a:p>
            <a:r>
              <a:rPr lang="en-US" sz="5000" dirty="0" err="1" smtClean="0">
                <a:solidFill>
                  <a:srgbClr val="C00000"/>
                </a:solidFill>
              </a:rPr>
              <a:t>Hướng</a:t>
            </a:r>
            <a:r>
              <a:rPr lang="en-US" sz="5000" dirty="0" smtClean="0">
                <a:solidFill>
                  <a:srgbClr val="C00000"/>
                </a:solidFill>
              </a:rPr>
              <a:t> </a:t>
            </a:r>
            <a:r>
              <a:rPr lang="en-US" sz="5000" dirty="0" err="1" smtClean="0">
                <a:solidFill>
                  <a:srgbClr val="C00000"/>
                </a:solidFill>
              </a:rPr>
              <a:t>phát</a:t>
            </a:r>
            <a:r>
              <a:rPr lang="en-US" sz="5000" dirty="0" smtClean="0">
                <a:solidFill>
                  <a:srgbClr val="C00000"/>
                </a:solidFill>
              </a:rPr>
              <a:t> </a:t>
            </a:r>
            <a:r>
              <a:rPr lang="en-US" sz="5000" dirty="0" err="1" smtClean="0">
                <a:solidFill>
                  <a:srgbClr val="C00000"/>
                </a:solidFill>
              </a:rPr>
              <a:t>triển</a:t>
            </a:r>
            <a:endParaRPr lang="en-US" sz="5000" dirty="0">
              <a:solidFill>
                <a:srgbClr val="C00000"/>
              </a:solidFill>
            </a:endParaRPr>
          </a:p>
        </p:txBody>
      </p:sp>
    </p:spTree>
    <p:extLst>
      <p:ext uri="{BB962C8B-B14F-4D97-AF65-F5344CB8AC3E}">
        <p14:creationId xmlns:p14="http://schemas.microsoft.com/office/powerpoint/2010/main" val="410902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3848474" y="1406237"/>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2206119" y="1663727"/>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195246" y="2892362"/>
            <a:ext cx="7087056" cy="1543061"/>
          </a:xfrm>
          <a:prstGeom prst="rect">
            <a:avLst/>
          </a:prstGeom>
        </p:spPr>
        <p:txBody>
          <a:bodyPr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CHƯƠNG </a:t>
            </a:r>
            <a:r>
              <a:rPr lang="en-US" sz="8999" b="1" dirty="0" smtClean="0">
                <a:solidFill>
                  <a:srgbClr val="FFFFFF"/>
                </a:solidFill>
                <a:latin typeface="Caladea Bold"/>
                <a:ea typeface="Caladea Bold"/>
                <a:cs typeface="Caladea Bold"/>
                <a:sym typeface="Caladea Bold"/>
              </a:rPr>
              <a:t>5</a:t>
            </a:r>
            <a:endParaRPr lang="en-US" sz="8999" b="1" dirty="0">
              <a:solidFill>
                <a:srgbClr val="FFFFFF"/>
              </a:solidFill>
              <a:latin typeface="Caladea Bold"/>
              <a:ea typeface="Caladea Bold"/>
              <a:cs typeface="Caladea Bold"/>
              <a:sym typeface="Caladea Bold"/>
            </a:endParaRPr>
          </a:p>
        </p:txBody>
      </p:sp>
      <p:sp>
        <p:nvSpPr>
          <p:cNvPr id="12" name="TextBox 12"/>
          <p:cNvSpPr txBox="1"/>
          <p:nvPr/>
        </p:nvSpPr>
        <p:spPr>
          <a:xfrm>
            <a:off x="3176174" y="4937764"/>
            <a:ext cx="11734800" cy="1512978"/>
          </a:xfrm>
          <a:prstGeom prst="rect">
            <a:avLst/>
          </a:prstGeom>
        </p:spPr>
        <p:txBody>
          <a:bodyPr wrap="square"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DEMO ỨNG DỤNG</a:t>
            </a:r>
            <a:endParaRPr lang="en-US" sz="8999" b="1" dirty="0">
              <a:solidFill>
                <a:srgbClr val="FFFFFF"/>
              </a:solidFill>
              <a:latin typeface="Caladea Bold"/>
              <a:ea typeface="Caladea Bold"/>
              <a:cs typeface="Caladea Bold"/>
              <a:sym typeface="Caladea Bold"/>
            </a:endParaRP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4"/>
            <a:stretch>
              <a:fillRect/>
            </a:stretch>
          </a:blipFill>
        </p:spPr>
      </p:sp>
      <p:sp>
        <p:nvSpPr>
          <p:cNvPr id="15" name="Freeform 15"/>
          <p:cNvSpPr/>
          <p:nvPr/>
        </p:nvSpPr>
        <p:spPr>
          <a:xfrm>
            <a:off x="8827071" y="975565"/>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4"/>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4"/>
            <a:stretch>
              <a:fillRect/>
            </a:stretch>
          </a:blipFill>
        </p:spPr>
      </p:sp>
    </p:spTree>
    <p:extLst>
      <p:ext uri="{BB962C8B-B14F-4D97-AF65-F5344CB8AC3E}">
        <p14:creationId xmlns:p14="http://schemas.microsoft.com/office/powerpoint/2010/main" val="12013768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4253700" y="1381993"/>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2611345" y="1639483"/>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1484085"/>
            <a:ext cx="5741738" cy="8802915"/>
            <a:chOff x="0" y="0"/>
            <a:chExt cx="7655651" cy="11737220"/>
          </a:xfrm>
        </p:grpSpPr>
        <p:pic>
          <p:nvPicPr>
            <p:cNvPr id="8" name="Picture 8"/>
            <p:cNvPicPr>
              <a:picLocks noChangeAspect="1"/>
            </p:cNvPicPr>
            <p:nvPr/>
          </p:nvPicPr>
          <p:blipFill>
            <a:blip r:embed="rId4"/>
            <a:srcRect b="18455"/>
            <a:stretch>
              <a:fillRect/>
            </a:stretch>
          </p:blipFill>
          <p:spPr>
            <a:xfrm>
              <a:off x="0" y="0"/>
              <a:ext cx="7655651" cy="11737220"/>
            </a:xfrm>
            <a:prstGeom prst="rect">
              <a:avLst/>
            </a:prstGeom>
          </p:spPr>
        </p:pic>
      </p:grpSp>
      <p:grpSp>
        <p:nvGrpSpPr>
          <p:cNvPr id="9" name="Group 9"/>
          <p:cNvGrpSpPr/>
          <p:nvPr/>
        </p:nvGrpSpPr>
        <p:grpSpPr>
          <a:xfrm>
            <a:off x="3871083" y="1964040"/>
            <a:ext cx="5957967" cy="8322960"/>
            <a:chOff x="0" y="0"/>
            <a:chExt cx="7943956" cy="11097280"/>
          </a:xfrm>
        </p:grpSpPr>
        <p:pic>
          <p:nvPicPr>
            <p:cNvPr id="10" name="Picture 10"/>
            <p:cNvPicPr>
              <a:picLocks noChangeAspect="1"/>
            </p:cNvPicPr>
            <p:nvPr/>
          </p:nvPicPr>
          <p:blipFill>
            <a:blip r:embed="rId5"/>
            <a:srcRect r="403"/>
            <a:stretch>
              <a:fillRect/>
            </a:stretch>
          </p:blipFill>
          <p:spPr>
            <a:xfrm>
              <a:off x="0" y="0"/>
              <a:ext cx="7943956" cy="11097280"/>
            </a:xfrm>
            <a:prstGeom prst="rect">
              <a:avLst/>
            </a:prstGeom>
          </p:spPr>
        </p:pic>
      </p:grpSp>
      <p:sp>
        <p:nvSpPr>
          <p:cNvPr id="11" name="TextBox 11"/>
          <p:cNvSpPr txBox="1"/>
          <p:nvPr/>
        </p:nvSpPr>
        <p:spPr>
          <a:xfrm>
            <a:off x="8380792" y="4229100"/>
            <a:ext cx="7087056" cy="1543061"/>
          </a:xfrm>
          <a:prstGeom prst="rect">
            <a:avLst/>
          </a:prstGeom>
        </p:spPr>
        <p:txBody>
          <a:bodyPr lIns="0" tIns="0" rIns="0" bIns="0" rtlCol="0" anchor="t">
            <a:spAutoFit/>
          </a:bodyPr>
          <a:lstStyle/>
          <a:p>
            <a:pPr algn="r">
              <a:lnSpc>
                <a:spcPts val="12599"/>
              </a:lnSpc>
              <a:spcBef>
                <a:spcPct val="0"/>
              </a:spcBef>
            </a:pPr>
            <a:r>
              <a:rPr lang="en-US" sz="8999" b="1" dirty="0">
                <a:solidFill>
                  <a:srgbClr val="FFFFFF"/>
                </a:solidFill>
                <a:latin typeface="Caladea Bold"/>
                <a:ea typeface="Caladea Bold"/>
                <a:cs typeface="Caladea Bold"/>
                <a:sym typeface="Caladea Bold"/>
              </a:rPr>
              <a:t>Thank You</a:t>
            </a: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6"/>
            <a:stretch>
              <a:fillRect/>
            </a:stretch>
          </a:blipFill>
        </p:spPr>
      </p:sp>
      <p:sp>
        <p:nvSpPr>
          <p:cNvPr id="15" name="Freeform 15"/>
          <p:cNvSpPr/>
          <p:nvPr/>
        </p:nvSpPr>
        <p:spPr>
          <a:xfrm>
            <a:off x="9232297" y="951321"/>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6"/>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4253700" y="1381993"/>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2611345" y="1639483"/>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600472" y="2868118"/>
            <a:ext cx="7087056" cy="1543061"/>
          </a:xfrm>
          <a:prstGeom prst="rect">
            <a:avLst/>
          </a:prstGeom>
        </p:spPr>
        <p:txBody>
          <a:bodyPr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CHƯƠNG 1</a:t>
            </a:r>
            <a:endParaRPr lang="en-US" sz="8999" b="1" dirty="0">
              <a:solidFill>
                <a:srgbClr val="FFFFFF"/>
              </a:solidFill>
              <a:latin typeface="Caladea Bold"/>
              <a:ea typeface="Caladea Bold"/>
              <a:cs typeface="Caladea Bold"/>
              <a:sym typeface="Caladea Bold"/>
            </a:endParaRPr>
          </a:p>
        </p:txBody>
      </p:sp>
      <p:sp>
        <p:nvSpPr>
          <p:cNvPr id="12" name="TextBox 12"/>
          <p:cNvSpPr txBox="1"/>
          <p:nvPr/>
        </p:nvSpPr>
        <p:spPr>
          <a:xfrm>
            <a:off x="4114800" y="4831900"/>
            <a:ext cx="10820400" cy="1512978"/>
          </a:xfrm>
          <a:prstGeom prst="rect">
            <a:avLst/>
          </a:prstGeom>
        </p:spPr>
        <p:txBody>
          <a:bodyPr wrap="square"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TỔNG QUAN ĐỀ TÀI</a:t>
            </a:r>
            <a:endParaRPr lang="en-US" sz="8999" b="1" dirty="0">
              <a:solidFill>
                <a:srgbClr val="FFFFFF"/>
              </a:solidFill>
              <a:latin typeface="Caladea Bold"/>
              <a:ea typeface="Caladea Bold"/>
              <a:cs typeface="Caladea Bold"/>
              <a:sym typeface="Caladea Bold"/>
            </a:endParaRP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4"/>
            <a:stretch>
              <a:fillRect/>
            </a:stretch>
          </a:blipFill>
        </p:spPr>
      </p:sp>
      <p:sp>
        <p:nvSpPr>
          <p:cNvPr id="15" name="Freeform 15"/>
          <p:cNvSpPr/>
          <p:nvPr/>
        </p:nvSpPr>
        <p:spPr>
          <a:xfrm>
            <a:off x="9232297" y="951321"/>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4"/>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4"/>
            <a:stretch>
              <a:fillRect/>
            </a:stretch>
          </a:blipFill>
        </p:spPr>
      </p:sp>
    </p:spTree>
    <p:extLst>
      <p:ext uri="{BB962C8B-B14F-4D97-AF65-F5344CB8AC3E}">
        <p14:creationId xmlns:p14="http://schemas.microsoft.com/office/powerpoint/2010/main" val="1122961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82" y="23500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4" name="Freeform 4"/>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5" name="Freeform 5"/>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6" name="Freeform 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7" name="Group 7"/>
          <p:cNvGrpSpPr/>
          <p:nvPr/>
        </p:nvGrpSpPr>
        <p:grpSpPr>
          <a:xfrm>
            <a:off x="-530158" y="2106928"/>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2" name="TextBox 12"/>
          <p:cNvSpPr txBox="1"/>
          <p:nvPr/>
        </p:nvSpPr>
        <p:spPr>
          <a:xfrm>
            <a:off x="1583101" y="1233808"/>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Tổng</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quan</a:t>
            </a:r>
            <a:endParaRPr lang="en-US" sz="5000" b="1" dirty="0">
              <a:solidFill>
                <a:srgbClr val="000000"/>
              </a:solidFill>
              <a:latin typeface="Droid Serif Bold"/>
              <a:ea typeface="Droid Serif Bold"/>
              <a:cs typeface="Droid Serif Bold"/>
              <a:sym typeface="Droid Serif Bold"/>
            </a:endParaRPr>
          </a:p>
        </p:txBody>
      </p:sp>
      <p:sp>
        <p:nvSpPr>
          <p:cNvPr id="13" name="TextBox 13"/>
          <p:cNvSpPr txBox="1"/>
          <p:nvPr/>
        </p:nvSpPr>
        <p:spPr>
          <a:xfrm>
            <a:off x="1583101" y="2047905"/>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Đề</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tài</a:t>
            </a:r>
            <a:endParaRPr lang="en-US" sz="5000" b="1" dirty="0">
              <a:solidFill>
                <a:srgbClr val="FFFFFF"/>
              </a:solidFill>
              <a:latin typeface="Droid Serif Bold"/>
              <a:ea typeface="Droid Serif Bold"/>
              <a:cs typeface="Droid Serif Bold"/>
              <a:sym typeface="Droid Serif Bold"/>
            </a:endParaRPr>
          </a:p>
        </p:txBody>
      </p:sp>
      <p:sp>
        <p:nvSpPr>
          <p:cNvPr id="14" name="TextBox 14"/>
          <p:cNvSpPr txBox="1"/>
          <p:nvPr/>
        </p:nvSpPr>
        <p:spPr>
          <a:xfrm>
            <a:off x="2141377" y="4468887"/>
            <a:ext cx="14341148" cy="4039567"/>
          </a:xfrm>
          <a:prstGeom prst="rect">
            <a:avLst/>
          </a:prstGeom>
        </p:spPr>
        <p:txBody>
          <a:bodyPr wrap="square" lIns="0" tIns="0" rIns="0" bIns="0" rtlCol="0" anchor="t">
            <a:spAutoFit/>
          </a:bodyPr>
          <a:lstStyle/>
          <a:p>
            <a:pPr marL="457200" indent="-457200" algn="just">
              <a:lnSpc>
                <a:spcPts val="3509"/>
              </a:lnSpc>
              <a:buFont typeface="Wingdings" panose="05000000000000000000" pitchFamily="2" charset="2"/>
              <a:buChar char="Ø"/>
            </a:pPr>
            <a:r>
              <a:rPr lang="vi-VN" sz="3000" spc="-60" dirty="0">
                <a:solidFill>
                  <a:srgbClr val="000000"/>
                </a:solidFill>
                <a:latin typeface="+mj-lt"/>
                <a:ea typeface="Open Sauce"/>
                <a:cs typeface="Open Sauce"/>
                <a:sym typeface="Open Sauce"/>
              </a:rPr>
              <a:t>Thương mại điện tử phát triển mạnh, đòi hỏi nền tảng kết nối doanh nghiệp và khách hàng hiệu quả</a:t>
            </a:r>
            <a:r>
              <a:rPr lang="vi-VN" sz="3000" spc="-60" dirty="0" smtClean="0">
                <a:solidFill>
                  <a:srgbClr val="000000"/>
                </a:solidFill>
                <a:latin typeface="+mj-lt"/>
                <a:ea typeface="Open Sauce"/>
                <a:cs typeface="Open Sauce"/>
                <a:sym typeface="Open Sauce"/>
              </a:rPr>
              <a:t>.</a:t>
            </a: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Flutter</a:t>
            </a:r>
            <a:r>
              <a:rPr lang="vi-VN" sz="3000" spc="-60" dirty="0">
                <a:solidFill>
                  <a:srgbClr val="000000"/>
                </a:solidFill>
                <a:latin typeface="+mj-lt"/>
                <a:ea typeface="Open Sauce"/>
                <a:cs typeface="Open Sauce"/>
                <a:sym typeface="Open Sauce"/>
              </a:rPr>
              <a:t>, NodeJS, Express và MongoDB là các công nghệ hiện đại, phù hợp cho ứng dụng đa nền tảng</a:t>
            </a:r>
            <a:r>
              <a:rPr lang="vi-VN" sz="3000" spc="-60" dirty="0" smtClean="0">
                <a:solidFill>
                  <a:srgbClr val="000000"/>
                </a:solidFill>
                <a:latin typeface="+mj-lt"/>
                <a:ea typeface="Open Sauce"/>
                <a:cs typeface="Open Sauce"/>
                <a:sym typeface="Open Sauce"/>
              </a:rPr>
              <a:t>.</a:t>
            </a: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Đề </a:t>
            </a:r>
            <a:r>
              <a:rPr lang="vi-VN" sz="3000" spc="-60" dirty="0">
                <a:solidFill>
                  <a:srgbClr val="000000"/>
                </a:solidFill>
                <a:latin typeface="+mj-lt"/>
                <a:ea typeface="Open Sauce"/>
                <a:cs typeface="Open Sauce"/>
                <a:sym typeface="Open Sauce"/>
              </a:rPr>
              <a:t>tài giúp áp dụng kiến thức công nghệ thông tin vào thực tiễn, nâng cao kỹ năng lập trình</a:t>
            </a:r>
            <a:r>
              <a:rPr lang="vi-VN" sz="3000" spc="-60" dirty="0" smtClean="0">
                <a:solidFill>
                  <a:srgbClr val="000000"/>
                </a:solidFill>
                <a:latin typeface="+mj-lt"/>
                <a:ea typeface="Open Sauce"/>
                <a:cs typeface="Open Sauce"/>
                <a:sym typeface="Open Sauce"/>
              </a:rPr>
              <a:t>.</a:t>
            </a:r>
            <a:endParaRPr lang="en-US" sz="3000" spc="-60" dirty="0" smtClean="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endParaRPr lang="en-US" sz="3000" spc="-60" dirty="0">
              <a:solidFill>
                <a:srgbClr val="000000"/>
              </a:solidFill>
              <a:latin typeface="+mj-lt"/>
              <a:ea typeface="Open Sauce"/>
              <a:cs typeface="Open Sauce"/>
              <a:sym typeface="Open Sauce"/>
            </a:endParaRP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Giải </a:t>
            </a:r>
            <a:r>
              <a:rPr lang="vi-VN" sz="3000" spc="-60" dirty="0">
                <a:solidFill>
                  <a:srgbClr val="000000"/>
                </a:solidFill>
                <a:latin typeface="+mj-lt"/>
                <a:ea typeface="Open Sauce"/>
                <a:cs typeface="Open Sauce"/>
                <a:sym typeface="Open Sauce"/>
              </a:rPr>
              <a:t>quyết nhu cầu thực tế của doanh nghiệp vừa và nhỏ trong việc tiếp cận khách hàng.</a:t>
            </a:r>
            <a:endParaRPr lang="en-US" sz="3000" spc="-60" dirty="0">
              <a:solidFill>
                <a:srgbClr val="000000"/>
              </a:solidFill>
              <a:latin typeface="+mj-lt"/>
              <a:ea typeface="Open Sauce"/>
              <a:cs typeface="Open Sauce"/>
              <a:sym typeface="Open Sauce"/>
            </a:endParaRPr>
          </a:p>
        </p:txBody>
      </p:sp>
      <p:sp>
        <p:nvSpPr>
          <p:cNvPr id="15" name="TextBox 14"/>
          <p:cNvSpPr txBox="1"/>
          <p:nvPr/>
        </p:nvSpPr>
        <p:spPr>
          <a:xfrm>
            <a:off x="2176013" y="3314068"/>
            <a:ext cx="7332299" cy="861774"/>
          </a:xfrm>
          <a:prstGeom prst="rect">
            <a:avLst/>
          </a:prstGeom>
          <a:noFill/>
        </p:spPr>
        <p:txBody>
          <a:bodyPr wrap="square" rtlCol="0">
            <a:spAutoFit/>
          </a:bodyPr>
          <a:lstStyle/>
          <a:p>
            <a:r>
              <a:rPr lang="en-US" sz="5000" dirty="0" err="1" smtClean="0">
                <a:solidFill>
                  <a:srgbClr val="C00000"/>
                </a:solidFill>
                <a:latin typeface="Times New Roman" panose="02020603050405020304" pitchFamily="18" charset="0"/>
                <a:cs typeface="Times New Roman" panose="02020603050405020304" pitchFamily="18" charset="0"/>
              </a:rPr>
              <a:t>Lý</a:t>
            </a:r>
            <a:r>
              <a:rPr lang="en-US" sz="5000" dirty="0" smtClean="0">
                <a:solidFill>
                  <a:srgbClr val="C00000"/>
                </a:solidFill>
                <a:latin typeface="Times New Roman" panose="02020603050405020304" pitchFamily="18" charset="0"/>
                <a:cs typeface="Times New Roman" panose="02020603050405020304" pitchFamily="18" charset="0"/>
              </a:rPr>
              <a:t> do </a:t>
            </a:r>
            <a:r>
              <a:rPr lang="en-US" sz="5000" dirty="0" err="1" smtClean="0">
                <a:solidFill>
                  <a:srgbClr val="C00000"/>
                </a:solidFill>
                <a:latin typeface="Times New Roman" panose="02020603050405020304" pitchFamily="18" charset="0"/>
                <a:cs typeface="Times New Roman" panose="02020603050405020304" pitchFamily="18" charset="0"/>
              </a:rPr>
              <a:t>chọn</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đề</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tài</a:t>
            </a:r>
            <a:endParaRPr lang="en-US" sz="5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6" name="Group 6"/>
          <p:cNvGrpSpPr/>
          <p:nvPr/>
        </p:nvGrpSpPr>
        <p:grpSpPr>
          <a:xfrm>
            <a:off x="-530158" y="2106928"/>
            <a:ext cx="6675770" cy="869373"/>
            <a:chOff x="0" y="0"/>
            <a:chExt cx="4681015" cy="609600"/>
          </a:xfrm>
        </p:grpSpPr>
        <p:sp>
          <p:nvSpPr>
            <p:cNvPr id="7" name="Freeform 7"/>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8" name="TextBox 8"/>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9" name="TextBox 9"/>
          <p:cNvSpPr txBox="1"/>
          <p:nvPr/>
        </p:nvSpPr>
        <p:spPr>
          <a:xfrm>
            <a:off x="1583101" y="1233808"/>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Tổng</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quan</a:t>
            </a:r>
            <a:endParaRPr lang="en-US" sz="5000" b="1" dirty="0">
              <a:solidFill>
                <a:srgbClr val="000000"/>
              </a:solidFill>
              <a:latin typeface="Droid Serif Bold"/>
              <a:ea typeface="Droid Serif Bold"/>
              <a:cs typeface="Droid Serif Bold"/>
              <a:sym typeface="Droid Serif Bold"/>
            </a:endParaRPr>
          </a:p>
        </p:txBody>
      </p:sp>
      <p:sp>
        <p:nvSpPr>
          <p:cNvPr id="10" name="TextBox 10"/>
          <p:cNvSpPr txBox="1"/>
          <p:nvPr/>
        </p:nvSpPr>
        <p:spPr>
          <a:xfrm>
            <a:off x="1583101" y="2047905"/>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Đề</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tài</a:t>
            </a:r>
            <a:endParaRPr lang="en-US" sz="5000" b="1" dirty="0">
              <a:solidFill>
                <a:srgbClr val="FFFFFF"/>
              </a:solidFill>
              <a:latin typeface="Droid Serif Bold"/>
              <a:ea typeface="Droid Serif Bold"/>
              <a:cs typeface="Droid Serif Bold"/>
              <a:sym typeface="Droid Serif Bold"/>
            </a:endParaRPr>
          </a:p>
        </p:txBody>
      </p:sp>
      <p:sp>
        <p:nvSpPr>
          <p:cNvPr id="11" name="TextBox 11"/>
          <p:cNvSpPr txBox="1"/>
          <p:nvPr/>
        </p:nvSpPr>
        <p:spPr>
          <a:xfrm>
            <a:off x="1583101" y="4512498"/>
            <a:ext cx="3287454" cy="525785"/>
          </a:xfrm>
          <a:prstGeom prst="rect">
            <a:avLst/>
          </a:prstGeom>
        </p:spPr>
        <p:txBody>
          <a:bodyPr lIns="0" tIns="0" rIns="0" bIns="0" rtlCol="0" anchor="t">
            <a:spAutoFit/>
          </a:bodyPr>
          <a:lstStyle/>
          <a:p>
            <a:pPr algn="just">
              <a:lnSpc>
                <a:spcPts val="4094"/>
              </a:lnSpc>
            </a:pPr>
            <a:r>
              <a:rPr lang="en-US" sz="3499"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Mục</a:t>
            </a:r>
            <a:r>
              <a:rPr lang="en-US" sz="3499"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3499"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tiêu</a:t>
            </a:r>
            <a:endParaRPr lang="en-US" sz="3499"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12" name="TextBox 12"/>
          <p:cNvSpPr txBox="1"/>
          <p:nvPr/>
        </p:nvSpPr>
        <p:spPr>
          <a:xfrm>
            <a:off x="1583101" y="5165913"/>
            <a:ext cx="7213021" cy="4039567"/>
          </a:xfrm>
          <a:prstGeom prst="rect">
            <a:avLst/>
          </a:prstGeom>
        </p:spPr>
        <p:txBody>
          <a:bodyPr lIns="0" tIns="0" rIns="0" bIns="0" rtlCol="0" anchor="t">
            <a:spAutoFit/>
          </a:bodyPr>
          <a:lstStyle/>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Xây </a:t>
            </a:r>
            <a:r>
              <a:rPr lang="vi-VN" sz="3000" spc="-60" dirty="0">
                <a:solidFill>
                  <a:srgbClr val="000000"/>
                </a:solidFill>
                <a:latin typeface="+mj-lt"/>
                <a:ea typeface="Open Sauce"/>
                <a:cs typeface="Open Sauce"/>
                <a:sym typeface="Open Sauce"/>
              </a:rPr>
              <a:t>dựng một ứng dụng mobile đa nền tảng (Android và iOS) sử dụng Flutter.</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Kết </a:t>
            </a:r>
            <a:r>
              <a:rPr lang="vi-VN" sz="3000" spc="-60" dirty="0">
                <a:solidFill>
                  <a:srgbClr val="000000"/>
                </a:solidFill>
                <a:latin typeface="+mj-lt"/>
                <a:ea typeface="Open Sauce"/>
                <a:cs typeface="Open Sauce"/>
                <a:sym typeface="Open Sauce"/>
              </a:rPr>
              <a:t>nối ứng </a:t>
            </a:r>
            <a:r>
              <a:rPr lang="vi-VN" sz="3000" spc="-60" dirty="0" smtClean="0">
                <a:solidFill>
                  <a:srgbClr val="000000"/>
                </a:solidFill>
                <a:latin typeface="+mj-lt"/>
                <a:ea typeface="Open Sauce"/>
                <a:cs typeface="Open Sauce"/>
                <a:sym typeface="Open Sauce"/>
              </a:rPr>
              <a:t>dụng </a:t>
            </a:r>
            <a:r>
              <a:rPr lang="vi-VN" sz="3000" spc="-60" dirty="0">
                <a:solidFill>
                  <a:srgbClr val="000000"/>
                </a:solidFill>
                <a:latin typeface="+mj-lt"/>
                <a:ea typeface="Open Sauce"/>
                <a:cs typeface="Open Sauce"/>
                <a:sym typeface="Open Sauce"/>
              </a:rPr>
              <a:t>với backend được xây dựng bằng Nodejs, Express và MongoDB.</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Cung </a:t>
            </a:r>
            <a:r>
              <a:rPr lang="vi-VN" sz="3000" spc="-60" dirty="0">
                <a:solidFill>
                  <a:srgbClr val="000000"/>
                </a:solidFill>
                <a:latin typeface="+mj-lt"/>
                <a:ea typeface="Open Sauce"/>
                <a:cs typeface="Open Sauce"/>
                <a:sym typeface="Open Sauce"/>
              </a:rPr>
              <a:t>cấp nền tảng trao đổi sản phẩm trực tuyến tích hợp đa cửa hàng, cho phép người dùng dễ dàng mua bán sản phẩm và các doanh nghiệp quản lý sản phẩm của mình hiệu quả.</a:t>
            </a:r>
          </a:p>
        </p:txBody>
      </p:sp>
      <p:sp>
        <p:nvSpPr>
          <p:cNvPr id="13" name="TextBox 13"/>
          <p:cNvSpPr txBox="1"/>
          <p:nvPr/>
        </p:nvSpPr>
        <p:spPr>
          <a:xfrm>
            <a:off x="9326655" y="4512498"/>
            <a:ext cx="3287454" cy="525785"/>
          </a:xfrm>
          <a:prstGeom prst="rect">
            <a:avLst/>
          </a:prstGeom>
        </p:spPr>
        <p:txBody>
          <a:bodyPr lIns="0" tIns="0" rIns="0" bIns="0" rtlCol="0" anchor="t">
            <a:spAutoFit/>
          </a:bodyPr>
          <a:lstStyle/>
          <a:p>
            <a:pPr algn="just">
              <a:lnSpc>
                <a:spcPts val="4094"/>
              </a:lnSpc>
            </a:pPr>
            <a:r>
              <a:rPr lang="en-US" sz="35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Ý </a:t>
            </a:r>
            <a:r>
              <a:rPr lang="en-US" sz="35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nghĩa</a:t>
            </a:r>
            <a:endParaRPr lang="en-US" sz="3500"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14" name="TextBox 14"/>
          <p:cNvSpPr txBox="1"/>
          <p:nvPr/>
        </p:nvSpPr>
        <p:spPr>
          <a:xfrm>
            <a:off x="9326655" y="5165913"/>
            <a:ext cx="7213021" cy="3590727"/>
          </a:xfrm>
          <a:prstGeom prst="rect">
            <a:avLst/>
          </a:prstGeom>
        </p:spPr>
        <p:txBody>
          <a:bodyPr lIns="0" tIns="0" rIns="0" bIns="0" rtlCol="0" anchor="t">
            <a:spAutoFit/>
          </a:bodyPr>
          <a:lstStyle/>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Cung </a:t>
            </a:r>
            <a:r>
              <a:rPr lang="vi-VN" sz="3000" spc="-60" dirty="0">
                <a:solidFill>
                  <a:srgbClr val="000000"/>
                </a:solidFill>
                <a:latin typeface="+mj-lt"/>
                <a:ea typeface="Open Sauce"/>
                <a:cs typeface="Open Sauce"/>
                <a:sym typeface="Open Sauce"/>
              </a:rPr>
              <a:t>cấp một nền tảng ứng dụng mới giúp doanh nghiệp tiếp cận khách hàng một cách thuận tiện, nhanh chóng và hiệu quả.</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Tăng </a:t>
            </a:r>
            <a:r>
              <a:rPr lang="vi-VN" sz="3000" spc="-60" dirty="0">
                <a:solidFill>
                  <a:srgbClr val="000000"/>
                </a:solidFill>
                <a:latin typeface="+mj-lt"/>
                <a:ea typeface="Open Sauce"/>
                <a:cs typeface="Open Sauce"/>
                <a:sym typeface="Open Sauce"/>
              </a:rPr>
              <a:t>cường tính cạnh tranh của doanh nghiệp trong lĩnh vực thương mại điện tử.</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Góp </a:t>
            </a:r>
            <a:r>
              <a:rPr lang="vi-VN" sz="3000" spc="-60" dirty="0">
                <a:solidFill>
                  <a:srgbClr val="000000"/>
                </a:solidFill>
                <a:latin typeface="+mj-lt"/>
                <a:ea typeface="Open Sauce"/>
                <a:cs typeface="Open Sauce"/>
                <a:sym typeface="Open Sauce"/>
              </a:rPr>
              <a:t>phần nâng cao trải nghiệm của người dùng trong việc trao đổi và mua bán sản phẩm.</a:t>
            </a:r>
          </a:p>
        </p:txBody>
      </p:sp>
      <p:sp>
        <p:nvSpPr>
          <p:cNvPr id="16" name="TextBox 15"/>
          <p:cNvSpPr txBox="1"/>
          <p:nvPr/>
        </p:nvSpPr>
        <p:spPr>
          <a:xfrm>
            <a:off x="1610810" y="3272509"/>
            <a:ext cx="7332299" cy="861774"/>
          </a:xfrm>
          <a:prstGeom prst="rect">
            <a:avLst/>
          </a:prstGeom>
          <a:noFill/>
        </p:spPr>
        <p:txBody>
          <a:bodyPr wrap="square" rtlCol="0">
            <a:spAutoFit/>
          </a:bodyPr>
          <a:lstStyle/>
          <a:p>
            <a:r>
              <a:rPr lang="en-US" sz="5000" dirty="0" err="1" smtClean="0">
                <a:solidFill>
                  <a:srgbClr val="C00000"/>
                </a:solidFill>
                <a:latin typeface="Times New Roman" panose="02020603050405020304" pitchFamily="18" charset="0"/>
                <a:cs typeface="Times New Roman" panose="02020603050405020304" pitchFamily="18" charset="0"/>
              </a:rPr>
              <a:t>Mục</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tiêu</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và</a:t>
            </a:r>
            <a:r>
              <a:rPr lang="en-US" sz="5000" dirty="0" smtClean="0">
                <a:solidFill>
                  <a:srgbClr val="C00000"/>
                </a:solidFill>
                <a:latin typeface="Times New Roman" panose="02020603050405020304" pitchFamily="18" charset="0"/>
                <a:cs typeface="Times New Roman" panose="02020603050405020304" pitchFamily="18" charset="0"/>
              </a:rPr>
              <a:t> ý </a:t>
            </a:r>
            <a:r>
              <a:rPr lang="en-US" sz="5000" dirty="0" err="1" smtClean="0">
                <a:solidFill>
                  <a:srgbClr val="C00000"/>
                </a:solidFill>
                <a:latin typeface="Times New Roman" panose="02020603050405020304" pitchFamily="18" charset="0"/>
                <a:cs typeface="Times New Roman" panose="02020603050405020304" pitchFamily="18" charset="0"/>
              </a:rPr>
              <a:t>nghĩa</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đề</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tài</a:t>
            </a:r>
            <a:endParaRPr lang="en-US" sz="5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3"/>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3"/>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3"/>
            <a:stretch>
              <a:fillRect/>
            </a:stretch>
          </a:blipFill>
        </p:spPr>
      </p:sp>
      <p:grpSp>
        <p:nvGrpSpPr>
          <p:cNvPr id="6" name="Group 6"/>
          <p:cNvGrpSpPr/>
          <p:nvPr/>
        </p:nvGrpSpPr>
        <p:grpSpPr>
          <a:xfrm>
            <a:off x="-530158" y="2106928"/>
            <a:ext cx="6675770" cy="869373"/>
            <a:chOff x="0" y="0"/>
            <a:chExt cx="4681015" cy="609600"/>
          </a:xfrm>
        </p:grpSpPr>
        <p:sp>
          <p:nvSpPr>
            <p:cNvPr id="7" name="Freeform 7"/>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8" name="TextBox 8"/>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9" name="TextBox 9"/>
          <p:cNvSpPr txBox="1"/>
          <p:nvPr/>
        </p:nvSpPr>
        <p:spPr>
          <a:xfrm>
            <a:off x="1583100" y="1233808"/>
            <a:ext cx="8018099" cy="829138"/>
          </a:xfrm>
          <a:prstGeom prst="rect">
            <a:avLst/>
          </a:prstGeom>
        </p:spPr>
        <p:txBody>
          <a:bodyPr wrap="square"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Tổng</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quan</a:t>
            </a:r>
            <a:r>
              <a:rPr lang="en-US" sz="5000" b="1" dirty="0" smtClean="0">
                <a:solidFill>
                  <a:srgbClr val="000000"/>
                </a:solidFill>
                <a:latin typeface="Droid Serif Bold"/>
                <a:ea typeface="Droid Serif Bold"/>
                <a:cs typeface="Droid Serif Bold"/>
                <a:sym typeface="Droid Serif Bold"/>
              </a:rPr>
              <a:t> </a:t>
            </a:r>
            <a:endParaRPr lang="en-US" sz="5000" b="1" dirty="0">
              <a:solidFill>
                <a:srgbClr val="000000"/>
              </a:solidFill>
              <a:latin typeface="Droid Serif Bold"/>
              <a:ea typeface="Droid Serif Bold"/>
              <a:cs typeface="Droid Serif Bold"/>
              <a:sym typeface="Droid Serif Bold"/>
            </a:endParaRPr>
          </a:p>
        </p:txBody>
      </p:sp>
      <p:sp>
        <p:nvSpPr>
          <p:cNvPr id="10" name="TextBox 10"/>
          <p:cNvSpPr txBox="1"/>
          <p:nvPr/>
        </p:nvSpPr>
        <p:spPr>
          <a:xfrm>
            <a:off x="1583101" y="2047905"/>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Đề</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tài</a:t>
            </a:r>
            <a:endParaRPr lang="en-US" sz="5000" b="1" dirty="0">
              <a:solidFill>
                <a:srgbClr val="FFFFFF"/>
              </a:solidFill>
              <a:latin typeface="Droid Serif Bold"/>
              <a:ea typeface="Droid Serif Bold"/>
              <a:cs typeface="Droid Serif Bold"/>
              <a:sym typeface="Droid Serif Bold"/>
            </a:endParaRPr>
          </a:p>
        </p:txBody>
      </p:sp>
      <p:sp>
        <p:nvSpPr>
          <p:cNvPr id="11" name="TextBox 11"/>
          <p:cNvSpPr txBox="1"/>
          <p:nvPr/>
        </p:nvSpPr>
        <p:spPr>
          <a:xfrm>
            <a:off x="1583100" y="5252085"/>
            <a:ext cx="3287454" cy="525785"/>
          </a:xfrm>
          <a:prstGeom prst="rect">
            <a:avLst/>
          </a:prstGeom>
        </p:spPr>
        <p:txBody>
          <a:bodyPr lIns="0" tIns="0" rIns="0" bIns="0" rtlCol="0" anchor="t">
            <a:spAutoFit/>
          </a:bodyPr>
          <a:lstStyle/>
          <a:p>
            <a:pPr algn="just">
              <a:lnSpc>
                <a:spcPts val="4094"/>
              </a:lnSpc>
            </a:pPr>
            <a:r>
              <a:rPr lang="en-US" sz="3499"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Đối</a:t>
            </a:r>
            <a:r>
              <a:rPr lang="en-US" sz="3499"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a:t>
            </a:r>
            <a:r>
              <a:rPr lang="en-US" sz="3499"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tượng</a:t>
            </a:r>
            <a:endParaRPr lang="en-US" sz="3499"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12" name="TextBox 12"/>
          <p:cNvSpPr txBox="1"/>
          <p:nvPr/>
        </p:nvSpPr>
        <p:spPr>
          <a:xfrm>
            <a:off x="1583100" y="5905500"/>
            <a:ext cx="7213021" cy="1795363"/>
          </a:xfrm>
          <a:prstGeom prst="rect">
            <a:avLst/>
          </a:prstGeom>
        </p:spPr>
        <p:txBody>
          <a:bodyPr lIns="0" tIns="0" rIns="0" bIns="0" rtlCol="0" anchor="t">
            <a:spAutoFit/>
          </a:bodyPr>
          <a:lstStyle/>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Các </a:t>
            </a:r>
            <a:r>
              <a:rPr lang="vi-VN" sz="3000" spc="-60" dirty="0">
                <a:solidFill>
                  <a:srgbClr val="000000"/>
                </a:solidFill>
                <a:latin typeface="+mj-lt"/>
                <a:ea typeface="Open Sauce"/>
                <a:cs typeface="Open Sauce"/>
                <a:sym typeface="Open Sauce"/>
              </a:rPr>
              <a:t>công nghệ phát triển ứng dụng mobile đa nền tảng (Flutter)</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Các </a:t>
            </a:r>
            <a:r>
              <a:rPr lang="vi-VN" sz="3000" spc="-60" dirty="0">
                <a:solidFill>
                  <a:srgbClr val="000000"/>
                </a:solidFill>
                <a:latin typeface="+mj-lt"/>
                <a:ea typeface="Open Sauce"/>
                <a:cs typeface="Open Sauce"/>
                <a:sym typeface="Open Sauce"/>
              </a:rPr>
              <a:t>công nghệ backend (Nodejs, Express).</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Cơ </a:t>
            </a:r>
            <a:r>
              <a:rPr lang="vi-VN" sz="3000" spc="-60" dirty="0">
                <a:solidFill>
                  <a:srgbClr val="000000"/>
                </a:solidFill>
                <a:latin typeface="+mj-lt"/>
                <a:ea typeface="Open Sauce"/>
                <a:cs typeface="Open Sauce"/>
                <a:sym typeface="Open Sauce"/>
              </a:rPr>
              <a:t>sở dữ liệu NoSQL (MongoDB).</a:t>
            </a:r>
          </a:p>
        </p:txBody>
      </p:sp>
      <p:sp>
        <p:nvSpPr>
          <p:cNvPr id="13" name="TextBox 13"/>
          <p:cNvSpPr txBox="1"/>
          <p:nvPr/>
        </p:nvSpPr>
        <p:spPr>
          <a:xfrm>
            <a:off x="9326654" y="5252085"/>
            <a:ext cx="3287454" cy="525785"/>
          </a:xfrm>
          <a:prstGeom prst="rect">
            <a:avLst/>
          </a:prstGeom>
        </p:spPr>
        <p:txBody>
          <a:bodyPr lIns="0" tIns="0" rIns="0" bIns="0" rtlCol="0" anchor="t">
            <a:spAutoFit/>
          </a:bodyPr>
          <a:lstStyle/>
          <a:p>
            <a:pPr algn="just">
              <a:lnSpc>
                <a:spcPts val="4094"/>
              </a:lnSpc>
            </a:pPr>
            <a:r>
              <a:rPr lang="en-US" sz="3500" b="1" spc="-69" dirty="0" err="1" smtClean="0">
                <a:solidFill>
                  <a:srgbClr val="000000"/>
                </a:solidFill>
                <a:latin typeface="Times New Roman" panose="02020603050405020304" pitchFamily="18" charset="0"/>
                <a:ea typeface="Open Sauce Bold"/>
                <a:cs typeface="Times New Roman" panose="02020603050405020304" pitchFamily="18" charset="0"/>
                <a:sym typeface="Open Sauce Bold"/>
              </a:rPr>
              <a:t>Phạm</a:t>
            </a:r>
            <a:r>
              <a:rPr lang="en-US" sz="3500" b="1" spc="-69" dirty="0" smtClean="0">
                <a:solidFill>
                  <a:srgbClr val="000000"/>
                </a:solidFill>
                <a:latin typeface="Times New Roman" panose="02020603050405020304" pitchFamily="18" charset="0"/>
                <a:ea typeface="Open Sauce Bold"/>
                <a:cs typeface="Times New Roman" panose="02020603050405020304" pitchFamily="18" charset="0"/>
                <a:sym typeface="Open Sauce Bold"/>
              </a:rPr>
              <a:t> vi</a:t>
            </a:r>
            <a:endParaRPr lang="en-US" sz="3500" b="1" spc="-69" dirty="0">
              <a:solidFill>
                <a:srgbClr val="000000"/>
              </a:solidFill>
              <a:latin typeface="Times New Roman" panose="02020603050405020304" pitchFamily="18" charset="0"/>
              <a:ea typeface="Open Sauce Bold"/>
              <a:cs typeface="Times New Roman" panose="02020603050405020304" pitchFamily="18" charset="0"/>
              <a:sym typeface="Open Sauce Bold"/>
            </a:endParaRPr>
          </a:p>
        </p:txBody>
      </p:sp>
      <p:sp>
        <p:nvSpPr>
          <p:cNvPr id="14" name="TextBox 14"/>
          <p:cNvSpPr txBox="1"/>
          <p:nvPr/>
        </p:nvSpPr>
        <p:spPr>
          <a:xfrm>
            <a:off x="9326654" y="5905500"/>
            <a:ext cx="7213021" cy="3141886"/>
          </a:xfrm>
          <a:prstGeom prst="rect">
            <a:avLst/>
          </a:prstGeom>
        </p:spPr>
        <p:txBody>
          <a:bodyPr lIns="0" tIns="0" rIns="0" bIns="0" rtlCol="0" anchor="t">
            <a:spAutoFit/>
          </a:bodyPr>
          <a:lstStyle/>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Phát </a:t>
            </a:r>
            <a:r>
              <a:rPr lang="vi-VN" sz="3000" spc="-60" dirty="0">
                <a:solidFill>
                  <a:srgbClr val="000000"/>
                </a:solidFill>
                <a:latin typeface="+mj-lt"/>
                <a:ea typeface="Open Sauce"/>
                <a:cs typeface="Open Sauce"/>
                <a:sym typeface="Open Sauce"/>
              </a:rPr>
              <a:t>triển ứng dụng mobile tích hợp đa cửa hàng, bao gồm: giao diện người dùng, hệ thống quản lý sản phẩm, giỏ hàng, thanh toán.</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Xây </a:t>
            </a:r>
            <a:r>
              <a:rPr lang="vi-VN" sz="3000" spc="-60" dirty="0">
                <a:solidFill>
                  <a:srgbClr val="000000"/>
                </a:solidFill>
                <a:latin typeface="+mj-lt"/>
                <a:ea typeface="Open Sauce"/>
                <a:cs typeface="Open Sauce"/>
                <a:sym typeface="Open Sauce"/>
              </a:rPr>
              <a:t>dựng API backend để kết nối ứng dụng mobile với cơ sở dữ liệu.</a:t>
            </a:r>
          </a:p>
          <a:p>
            <a:pPr marL="457200" indent="-457200" algn="just">
              <a:lnSpc>
                <a:spcPts val="3509"/>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Triển </a:t>
            </a:r>
            <a:r>
              <a:rPr lang="vi-VN" sz="3000" spc="-60" dirty="0">
                <a:solidFill>
                  <a:srgbClr val="000000"/>
                </a:solidFill>
                <a:latin typeface="+mj-lt"/>
                <a:ea typeface="Open Sauce"/>
                <a:cs typeface="Open Sauce"/>
                <a:sym typeface="Open Sauce"/>
              </a:rPr>
              <a:t>khai hệ thống trên môi trường thử nghiệm và đánh giá hiệu quả.</a:t>
            </a:r>
          </a:p>
        </p:txBody>
      </p:sp>
      <p:sp>
        <p:nvSpPr>
          <p:cNvPr id="15" name="TextBox 14"/>
          <p:cNvSpPr txBox="1"/>
          <p:nvPr/>
        </p:nvSpPr>
        <p:spPr>
          <a:xfrm>
            <a:off x="1583100" y="3552875"/>
            <a:ext cx="10304100" cy="861774"/>
          </a:xfrm>
          <a:prstGeom prst="rect">
            <a:avLst/>
          </a:prstGeom>
          <a:noFill/>
        </p:spPr>
        <p:txBody>
          <a:bodyPr wrap="square" rtlCol="0">
            <a:spAutoFit/>
          </a:bodyPr>
          <a:lstStyle/>
          <a:p>
            <a:r>
              <a:rPr lang="en-US" sz="5000" dirty="0" err="1" smtClean="0">
                <a:solidFill>
                  <a:srgbClr val="C00000"/>
                </a:solidFill>
                <a:latin typeface="Times New Roman" panose="02020603050405020304" pitchFamily="18" charset="0"/>
                <a:cs typeface="Times New Roman" panose="02020603050405020304" pitchFamily="18" charset="0"/>
              </a:rPr>
              <a:t>Đối</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tượng</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và</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phạm</a:t>
            </a:r>
            <a:r>
              <a:rPr lang="en-US" sz="5000" dirty="0" smtClean="0">
                <a:solidFill>
                  <a:srgbClr val="C00000"/>
                </a:solidFill>
                <a:latin typeface="Times New Roman" panose="02020603050405020304" pitchFamily="18" charset="0"/>
                <a:cs typeface="Times New Roman" panose="02020603050405020304" pitchFamily="18" charset="0"/>
              </a:rPr>
              <a:t> vi </a:t>
            </a:r>
            <a:r>
              <a:rPr lang="en-US" sz="5000" dirty="0" err="1" smtClean="0">
                <a:solidFill>
                  <a:srgbClr val="C00000"/>
                </a:solidFill>
                <a:latin typeface="Times New Roman" panose="02020603050405020304" pitchFamily="18" charset="0"/>
                <a:cs typeface="Times New Roman" panose="02020603050405020304" pitchFamily="18" charset="0"/>
              </a:rPr>
              <a:t>nghiên</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cứu</a:t>
            </a:r>
            <a:endParaRPr lang="en-US" sz="5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20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221200" y="9229725"/>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4259938" y="918756"/>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grpSp>
        <p:nvGrpSpPr>
          <p:cNvPr id="6" name="Group 6"/>
          <p:cNvGrpSpPr/>
          <p:nvPr/>
        </p:nvGrpSpPr>
        <p:grpSpPr>
          <a:xfrm>
            <a:off x="-960177" y="977779"/>
            <a:ext cx="6675770" cy="869373"/>
            <a:chOff x="0" y="0"/>
            <a:chExt cx="4681015" cy="609600"/>
          </a:xfrm>
        </p:grpSpPr>
        <p:sp>
          <p:nvSpPr>
            <p:cNvPr id="7" name="Freeform 7"/>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8" name="TextBox 8"/>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9" name="TextBox 9"/>
          <p:cNvSpPr txBox="1"/>
          <p:nvPr/>
        </p:nvSpPr>
        <p:spPr>
          <a:xfrm>
            <a:off x="1153081" y="104659"/>
            <a:ext cx="8018099" cy="829138"/>
          </a:xfrm>
          <a:prstGeom prst="rect">
            <a:avLst/>
          </a:prstGeom>
        </p:spPr>
        <p:txBody>
          <a:bodyPr wrap="square"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Tổng</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quan</a:t>
            </a:r>
            <a:endParaRPr lang="en-US" sz="5000" b="1" dirty="0">
              <a:solidFill>
                <a:srgbClr val="000000"/>
              </a:solidFill>
              <a:latin typeface="Droid Serif Bold"/>
              <a:ea typeface="Droid Serif Bold"/>
              <a:cs typeface="Droid Serif Bold"/>
              <a:sym typeface="Droid Serif Bold"/>
            </a:endParaRPr>
          </a:p>
        </p:txBody>
      </p:sp>
      <p:sp>
        <p:nvSpPr>
          <p:cNvPr id="10" name="TextBox 10"/>
          <p:cNvSpPr txBox="1"/>
          <p:nvPr/>
        </p:nvSpPr>
        <p:spPr>
          <a:xfrm>
            <a:off x="1153082" y="918756"/>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Đề</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tài</a:t>
            </a:r>
            <a:endParaRPr lang="en-US" sz="5000" b="1" dirty="0">
              <a:solidFill>
                <a:srgbClr val="FFFFFF"/>
              </a:solidFill>
              <a:latin typeface="Droid Serif Bold"/>
              <a:ea typeface="Droid Serif Bold"/>
              <a:cs typeface="Droid Serif Bold"/>
              <a:sym typeface="Droid Serif Bold"/>
            </a:endParaRPr>
          </a:p>
        </p:txBody>
      </p:sp>
      <p:sp>
        <p:nvSpPr>
          <p:cNvPr id="12" name="TextBox 12"/>
          <p:cNvSpPr txBox="1"/>
          <p:nvPr/>
        </p:nvSpPr>
        <p:spPr>
          <a:xfrm>
            <a:off x="2998982" y="3823974"/>
            <a:ext cx="12192000" cy="415498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Tìm hiểu lý thuyết về Flutter, Nodejs, Express và MongoDB.</a:t>
            </a:r>
          </a:p>
          <a:p>
            <a:pPr marL="457200" indent="-457200" algn="just">
              <a:lnSpc>
                <a:spcPct val="150000"/>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Phân tích các yêu cầu chức năng của hệ thống.</a:t>
            </a:r>
          </a:p>
          <a:p>
            <a:pPr marL="457200" indent="-457200" algn="just">
              <a:lnSpc>
                <a:spcPct val="150000"/>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Thiết kế và xây dựng hệ thống dựa trên các công nghệ đã chọn.</a:t>
            </a:r>
          </a:p>
          <a:p>
            <a:pPr marL="457200" indent="-457200" algn="just">
              <a:lnSpc>
                <a:spcPct val="150000"/>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Thử nghiệm và đánh giá hiệu quả của ứng dụng.</a:t>
            </a:r>
          </a:p>
          <a:p>
            <a:pPr marL="457200" indent="-457200" algn="just">
              <a:lnSpc>
                <a:spcPct val="150000"/>
              </a:lnSpc>
              <a:buFont typeface="Wingdings" panose="05000000000000000000" pitchFamily="2" charset="2"/>
              <a:buChar char="Ø"/>
            </a:pPr>
            <a:r>
              <a:rPr lang="vi-VN" sz="3000" spc="-60" dirty="0" smtClean="0">
                <a:solidFill>
                  <a:srgbClr val="000000"/>
                </a:solidFill>
                <a:latin typeface="+mj-lt"/>
                <a:ea typeface="Open Sauce"/>
                <a:cs typeface="Open Sauce"/>
                <a:sym typeface="Open Sauce"/>
              </a:rPr>
              <a:t>Góp ý của các chuyên gia</a:t>
            </a:r>
            <a:r>
              <a:rPr lang="en-US" sz="3000" spc="-60" dirty="0" smtClean="0">
                <a:solidFill>
                  <a:srgbClr val="000000"/>
                </a:solidFill>
                <a:latin typeface="+mj-lt"/>
                <a:ea typeface="Open Sauce"/>
                <a:cs typeface="Open Sauce"/>
                <a:sym typeface="Open Sauce"/>
              </a:rPr>
              <a:t> </a:t>
            </a:r>
            <a:r>
              <a:rPr lang="en-US" sz="3000" spc="-60" dirty="0" err="1" smtClean="0">
                <a:solidFill>
                  <a:srgbClr val="000000"/>
                </a:solidFill>
                <a:latin typeface="+mj-lt"/>
                <a:ea typeface="Open Sauce"/>
                <a:cs typeface="Open Sauce"/>
                <a:sym typeface="Open Sauce"/>
              </a:rPr>
              <a:t>và</a:t>
            </a:r>
            <a:r>
              <a:rPr lang="en-US" sz="3000" spc="-60" dirty="0" smtClean="0">
                <a:solidFill>
                  <a:srgbClr val="000000"/>
                </a:solidFill>
                <a:latin typeface="+mj-lt"/>
                <a:ea typeface="Open Sauce"/>
                <a:cs typeface="Open Sauce"/>
                <a:sym typeface="Open Sauce"/>
              </a:rPr>
              <a:t> </a:t>
            </a:r>
            <a:r>
              <a:rPr lang="en-US" sz="3000" spc="-60" dirty="0" err="1" smtClean="0">
                <a:solidFill>
                  <a:srgbClr val="000000"/>
                </a:solidFill>
                <a:latin typeface="+mj-lt"/>
                <a:ea typeface="Open Sauce"/>
                <a:cs typeface="Open Sauce"/>
                <a:sym typeface="Open Sauce"/>
              </a:rPr>
              <a:t>giảng</a:t>
            </a:r>
            <a:r>
              <a:rPr lang="en-US" sz="3000" spc="-60" dirty="0" smtClean="0">
                <a:solidFill>
                  <a:srgbClr val="000000"/>
                </a:solidFill>
                <a:latin typeface="+mj-lt"/>
                <a:ea typeface="Open Sauce"/>
                <a:cs typeface="Open Sauce"/>
                <a:sym typeface="Open Sauce"/>
              </a:rPr>
              <a:t> </a:t>
            </a:r>
            <a:r>
              <a:rPr lang="en-US" sz="3000" spc="-60" dirty="0" err="1" smtClean="0">
                <a:solidFill>
                  <a:srgbClr val="000000"/>
                </a:solidFill>
                <a:latin typeface="+mj-lt"/>
                <a:ea typeface="Open Sauce"/>
                <a:cs typeface="Open Sauce"/>
                <a:sym typeface="Open Sauce"/>
              </a:rPr>
              <a:t>viên</a:t>
            </a:r>
            <a:endParaRPr lang="en-US" sz="3000" spc="-60" dirty="0" smtClean="0">
              <a:solidFill>
                <a:srgbClr val="000000"/>
              </a:solidFill>
              <a:latin typeface="+mj-lt"/>
              <a:ea typeface="Open Sauce"/>
              <a:cs typeface="Open Sauce"/>
              <a:sym typeface="Open Sauce"/>
            </a:endParaRPr>
          </a:p>
          <a:p>
            <a:pPr marL="457200" indent="-457200" algn="just">
              <a:lnSpc>
                <a:spcPct val="150000"/>
              </a:lnSpc>
              <a:buFont typeface="Wingdings" panose="05000000000000000000" pitchFamily="2" charset="2"/>
              <a:buChar char="Ø"/>
            </a:pPr>
            <a:r>
              <a:rPr lang="vi-VN" sz="3000" spc="-60" dirty="0">
                <a:solidFill>
                  <a:srgbClr val="000000"/>
                </a:solidFill>
                <a:latin typeface="+mj-lt"/>
                <a:ea typeface="Open Sauce"/>
                <a:cs typeface="Open Sauce"/>
                <a:sym typeface="Open Sauce"/>
              </a:rPr>
              <a:t>Thiết kế ứng dụng theo mô hình MVC để đảm bảo cấu trúc rõ ràng.</a:t>
            </a:r>
            <a:endParaRPr lang="vi-VN" sz="3000" spc="-60" dirty="0">
              <a:solidFill>
                <a:srgbClr val="000000"/>
              </a:solidFill>
              <a:latin typeface="+mj-lt"/>
              <a:ea typeface="Open Sauce"/>
              <a:cs typeface="Open Sauce"/>
              <a:sym typeface="Open Sauce"/>
            </a:endParaRPr>
          </a:p>
        </p:txBody>
      </p:sp>
      <p:sp>
        <p:nvSpPr>
          <p:cNvPr id="15" name="TextBox 14"/>
          <p:cNvSpPr txBox="1"/>
          <p:nvPr/>
        </p:nvSpPr>
        <p:spPr>
          <a:xfrm>
            <a:off x="1153081" y="2423726"/>
            <a:ext cx="10304100" cy="861774"/>
          </a:xfrm>
          <a:prstGeom prst="rect">
            <a:avLst/>
          </a:prstGeom>
          <a:noFill/>
        </p:spPr>
        <p:txBody>
          <a:bodyPr wrap="square" rtlCol="0">
            <a:spAutoFit/>
          </a:bodyPr>
          <a:lstStyle/>
          <a:p>
            <a:r>
              <a:rPr lang="en-US" sz="5000" dirty="0" err="1" smtClean="0">
                <a:solidFill>
                  <a:srgbClr val="C00000"/>
                </a:solidFill>
                <a:latin typeface="Times New Roman" panose="02020603050405020304" pitchFamily="18" charset="0"/>
                <a:cs typeface="Times New Roman" panose="02020603050405020304" pitchFamily="18" charset="0"/>
              </a:rPr>
              <a:t>Phương</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pháp</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nghiên</a:t>
            </a:r>
            <a:r>
              <a:rPr lang="en-US" sz="5000" dirty="0" smtClean="0">
                <a:solidFill>
                  <a:srgbClr val="C00000"/>
                </a:solidFill>
                <a:latin typeface="Times New Roman" panose="02020603050405020304" pitchFamily="18" charset="0"/>
                <a:cs typeface="Times New Roman" panose="02020603050405020304" pitchFamily="18" charset="0"/>
              </a:rPr>
              <a:t> </a:t>
            </a:r>
            <a:r>
              <a:rPr lang="en-US" sz="5000" dirty="0" err="1" smtClean="0">
                <a:solidFill>
                  <a:srgbClr val="C00000"/>
                </a:solidFill>
                <a:latin typeface="Times New Roman" panose="02020603050405020304" pitchFamily="18" charset="0"/>
                <a:cs typeface="Times New Roman" panose="02020603050405020304" pitchFamily="18" charset="0"/>
              </a:rPr>
              <a:t>cứu</a:t>
            </a:r>
            <a:endParaRPr lang="en-US" sz="5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2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sp>
      <p:sp>
        <p:nvSpPr>
          <p:cNvPr id="3" name="Freeform 3"/>
          <p:cNvSpPr/>
          <p:nvPr/>
        </p:nvSpPr>
        <p:spPr>
          <a:xfrm>
            <a:off x="3444070" y="1381992"/>
            <a:ext cx="12948450" cy="7618265"/>
          </a:xfrm>
          <a:custGeom>
            <a:avLst/>
            <a:gdLst/>
            <a:ahLst/>
            <a:cxnLst/>
            <a:rect l="l" t="t" r="r" b="b"/>
            <a:pathLst>
              <a:path w="12948450" h="7618265">
                <a:moveTo>
                  <a:pt x="0" y="0"/>
                </a:moveTo>
                <a:lnTo>
                  <a:pt x="12948450" y="0"/>
                </a:lnTo>
                <a:lnTo>
                  <a:pt x="12948450" y="7618264"/>
                </a:lnTo>
                <a:lnTo>
                  <a:pt x="0" y="7618264"/>
                </a:lnTo>
                <a:lnTo>
                  <a:pt x="0" y="0"/>
                </a:lnTo>
                <a:close/>
              </a:path>
            </a:pathLst>
          </a:custGeom>
          <a:blipFill>
            <a:blip r:embed="rId3"/>
            <a:stretch>
              <a:fillRect/>
            </a:stretch>
          </a:blipFill>
        </p:spPr>
      </p:sp>
      <p:grpSp>
        <p:nvGrpSpPr>
          <p:cNvPr id="4" name="Group 4"/>
          <p:cNvGrpSpPr/>
          <p:nvPr/>
        </p:nvGrpSpPr>
        <p:grpSpPr>
          <a:xfrm>
            <a:off x="1801715" y="1639482"/>
            <a:ext cx="14143311" cy="7008034"/>
            <a:chOff x="0" y="0"/>
            <a:chExt cx="3724987" cy="1845737"/>
          </a:xfrm>
        </p:grpSpPr>
        <p:sp>
          <p:nvSpPr>
            <p:cNvPr id="5" name="Freeform 5"/>
            <p:cNvSpPr/>
            <p:nvPr/>
          </p:nvSpPr>
          <p:spPr>
            <a:xfrm>
              <a:off x="0" y="0"/>
              <a:ext cx="3724987" cy="1845737"/>
            </a:xfrm>
            <a:custGeom>
              <a:avLst/>
              <a:gdLst/>
              <a:ahLst/>
              <a:cxnLst/>
              <a:rect l="l" t="t" r="r" b="b"/>
              <a:pathLst>
                <a:path w="3724987" h="1845737">
                  <a:moveTo>
                    <a:pt x="0" y="0"/>
                  </a:moveTo>
                  <a:lnTo>
                    <a:pt x="3724987" y="0"/>
                  </a:lnTo>
                  <a:lnTo>
                    <a:pt x="3724987" y="1845737"/>
                  </a:lnTo>
                  <a:lnTo>
                    <a:pt x="0" y="1845737"/>
                  </a:lnTo>
                  <a:close/>
                </a:path>
              </a:pathLst>
            </a:custGeom>
            <a:solidFill>
              <a:srgbClr val="9F0700"/>
            </a:solidFill>
          </p:spPr>
        </p:sp>
        <p:sp>
          <p:nvSpPr>
            <p:cNvPr id="6" name="TextBox 6"/>
            <p:cNvSpPr txBox="1"/>
            <p:nvPr/>
          </p:nvSpPr>
          <p:spPr>
            <a:xfrm>
              <a:off x="0" y="-38100"/>
              <a:ext cx="3724987" cy="1883837"/>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790842" y="2868117"/>
            <a:ext cx="7087056" cy="1543061"/>
          </a:xfrm>
          <a:prstGeom prst="rect">
            <a:avLst/>
          </a:prstGeom>
        </p:spPr>
        <p:txBody>
          <a:bodyPr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CHƯƠNG 2</a:t>
            </a:r>
            <a:endParaRPr lang="en-US" sz="8999" b="1" dirty="0">
              <a:solidFill>
                <a:srgbClr val="FFFFFF"/>
              </a:solidFill>
              <a:latin typeface="Caladea Bold"/>
              <a:ea typeface="Caladea Bold"/>
              <a:cs typeface="Caladea Bold"/>
              <a:sym typeface="Caladea Bold"/>
            </a:endParaRPr>
          </a:p>
        </p:txBody>
      </p:sp>
      <p:sp>
        <p:nvSpPr>
          <p:cNvPr id="12" name="TextBox 12"/>
          <p:cNvSpPr txBox="1"/>
          <p:nvPr/>
        </p:nvSpPr>
        <p:spPr>
          <a:xfrm>
            <a:off x="3305170" y="4831899"/>
            <a:ext cx="10820400" cy="1615827"/>
          </a:xfrm>
          <a:prstGeom prst="rect">
            <a:avLst/>
          </a:prstGeom>
        </p:spPr>
        <p:txBody>
          <a:bodyPr wrap="square" lIns="0" tIns="0" rIns="0" bIns="0" rtlCol="0" anchor="t">
            <a:spAutoFit/>
          </a:bodyPr>
          <a:lstStyle/>
          <a:p>
            <a:pPr algn="ctr">
              <a:lnSpc>
                <a:spcPts val="12599"/>
              </a:lnSpc>
              <a:spcBef>
                <a:spcPct val="0"/>
              </a:spcBef>
            </a:pPr>
            <a:r>
              <a:rPr lang="en-US" sz="8999" b="1" dirty="0" smtClean="0">
                <a:solidFill>
                  <a:srgbClr val="FFFFFF"/>
                </a:solidFill>
                <a:latin typeface="Caladea Bold"/>
                <a:ea typeface="Caladea Bold"/>
                <a:cs typeface="Caladea Bold"/>
                <a:sym typeface="Caladea Bold"/>
              </a:rPr>
              <a:t>CƠ SỞ LÝ THUYẾT</a:t>
            </a:r>
            <a:endParaRPr lang="en-US" sz="8999" b="1" dirty="0">
              <a:solidFill>
                <a:srgbClr val="FFFFFF"/>
              </a:solidFill>
              <a:latin typeface="Caladea Bold"/>
              <a:ea typeface="Caladea Bold"/>
              <a:cs typeface="Caladea Bold"/>
              <a:sym typeface="Caladea Bold"/>
            </a:endParaRPr>
          </a:p>
        </p:txBody>
      </p:sp>
      <p:sp>
        <p:nvSpPr>
          <p:cNvPr id="14" name="Freeform 14"/>
          <p:cNvSpPr/>
          <p:nvPr/>
        </p:nvSpPr>
        <p:spPr>
          <a:xfrm>
            <a:off x="16991732" y="9000257"/>
            <a:ext cx="1087605" cy="1087605"/>
          </a:xfrm>
          <a:custGeom>
            <a:avLst/>
            <a:gdLst/>
            <a:ahLst/>
            <a:cxnLst/>
            <a:rect l="l" t="t" r="r" b="b"/>
            <a:pathLst>
              <a:path w="1087605" h="1087605">
                <a:moveTo>
                  <a:pt x="0" y="0"/>
                </a:moveTo>
                <a:lnTo>
                  <a:pt x="1087606" y="0"/>
                </a:lnTo>
                <a:lnTo>
                  <a:pt x="1087606" y="1087606"/>
                </a:lnTo>
                <a:lnTo>
                  <a:pt x="0" y="1087606"/>
                </a:lnTo>
                <a:lnTo>
                  <a:pt x="0" y="0"/>
                </a:lnTo>
                <a:close/>
              </a:path>
            </a:pathLst>
          </a:custGeom>
          <a:blipFill>
            <a:blip r:embed="rId4"/>
            <a:stretch>
              <a:fillRect/>
            </a:stretch>
          </a:blipFill>
        </p:spPr>
      </p:sp>
      <p:sp>
        <p:nvSpPr>
          <p:cNvPr id="15" name="Freeform 15"/>
          <p:cNvSpPr/>
          <p:nvPr/>
        </p:nvSpPr>
        <p:spPr>
          <a:xfrm>
            <a:off x="8422667" y="951320"/>
            <a:ext cx="1193506" cy="1193506"/>
          </a:xfrm>
          <a:custGeom>
            <a:avLst/>
            <a:gdLst/>
            <a:ahLst/>
            <a:cxnLst/>
            <a:rect l="l" t="t" r="r" b="b"/>
            <a:pathLst>
              <a:path w="1193506" h="1193506">
                <a:moveTo>
                  <a:pt x="0" y="0"/>
                </a:moveTo>
                <a:lnTo>
                  <a:pt x="1193506" y="0"/>
                </a:lnTo>
                <a:lnTo>
                  <a:pt x="1193506" y="1193507"/>
                </a:lnTo>
                <a:lnTo>
                  <a:pt x="0" y="1193507"/>
                </a:lnTo>
                <a:lnTo>
                  <a:pt x="0" y="0"/>
                </a:lnTo>
                <a:close/>
              </a:path>
            </a:pathLst>
          </a:custGeom>
          <a:blipFill>
            <a:blip r:embed="rId4"/>
            <a:stretch>
              <a:fillRect/>
            </a:stretch>
          </a:blipFill>
        </p:spPr>
      </p:sp>
      <p:sp>
        <p:nvSpPr>
          <p:cNvPr id="16" name="Freeform 16"/>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4"/>
            <a:stretch>
              <a:fillRect/>
            </a:stretch>
          </a:blipFill>
        </p:spPr>
      </p:sp>
    </p:spTree>
    <p:extLst>
      <p:ext uri="{BB962C8B-B14F-4D97-AF65-F5344CB8AC3E}">
        <p14:creationId xmlns:p14="http://schemas.microsoft.com/office/powerpoint/2010/main" val="611751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7145000" y="9791700"/>
            <a:ext cx="858138" cy="858138"/>
          </a:xfrm>
          <a:custGeom>
            <a:avLst/>
            <a:gdLst/>
            <a:ahLst/>
            <a:cxnLst/>
            <a:rect l="l" t="t" r="r" b="b"/>
            <a:pathLst>
              <a:path w="858138" h="858138">
                <a:moveTo>
                  <a:pt x="0" y="0"/>
                </a:moveTo>
                <a:lnTo>
                  <a:pt x="858138" y="0"/>
                </a:lnTo>
                <a:lnTo>
                  <a:pt x="858138" y="858138"/>
                </a:lnTo>
                <a:lnTo>
                  <a:pt x="0" y="858138"/>
                </a:lnTo>
                <a:lnTo>
                  <a:pt x="0" y="0"/>
                </a:lnTo>
                <a:close/>
              </a:path>
            </a:pathLst>
          </a:custGeom>
          <a:blipFill>
            <a:blip r:embed="rId2"/>
            <a:stretch>
              <a:fillRect/>
            </a:stretch>
          </a:blipFill>
        </p:spPr>
      </p:sp>
      <p:sp>
        <p:nvSpPr>
          <p:cNvPr id="4" name="Freeform 4"/>
          <p:cNvSpPr/>
          <p:nvPr/>
        </p:nvSpPr>
        <p:spPr>
          <a:xfrm>
            <a:off x="15289019" y="565753"/>
            <a:ext cx="1193506" cy="1193506"/>
          </a:xfrm>
          <a:custGeom>
            <a:avLst/>
            <a:gdLst/>
            <a:ahLst/>
            <a:cxnLst/>
            <a:rect l="l" t="t" r="r" b="b"/>
            <a:pathLst>
              <a:path w="1193506" h="1193506">
                <a:moveTo>
                  <a:pt x="0" y="0"/>
                </a:moveTo>
                <a:lnTo>
                  <a:pt x="1193507" y="0"/>
                </a:lnTo>
                <a:lnTo>
                  <a:pt x="1193507" y="1193506"/>
                </a:lnTo>
                <a:lnTo>
                  <a:pt x="0" y="1193506"/>
                </a:lnTo>
                <a:lnTo>
                  <a:pt x="0" y="0"/>
                </a:lnTo>
                <a:close/>
              </a:path>
            </a:pathLst>
          </a:custGeom>
          <a:blipFill>
            <a:blip r:embed="rId2"/>
            <a:stretch>
              <a:fillRect/>
            </a:stretch>
          </a:blipFill>
        </p:spPr>
      </p:sp>
      <p:sp>
        <p:nvSpPr>
          <p:cNvPr id="5" name="Freeform 5"/>
          <p:cNvSpPr/>
          <p:nvPr/>
        </p:nvSpPr>
        <p:spPr>
          <a:xfrm>
            <a:off x="16741106" y="-563396"/>
            <a:ext cx="2111470" cy="2111470"/>
          </a:xfrm>
          <a:custGeom>
            <a:avLst/>
            <a:gdLst/>
            <a:ahLst/>
            <a:cxnLst/>
            <a:rect l="l" t="t" r="r" b="b"/>
            <a:pathLst>
              <a:path w="2111470" h="2111470">
                <a:moveTo>
                  <a:pt x="0" y="0"/>
                </a:moveTo>
                <a:lnTo>
                  <a:pt x="2111471" y="0"/>
                </a:lnTo>
                <a:lnTo>
                  <a:pt x="2111471" y="2111471"/>
                </a:lnTo>
                <a:lnTo>
                  <a:pt x="0" y="2111471"/>
                </a:lnTo>
                <a:lnTo>
                  <a:pt x="0" y="0"/>
                </a:lnTo>
                <a:close/>
              </a:path>
            </a:pathLst>
          </a:custGeom>
          <a:blipFill>
            <a:blip r:embed="rId2"/>
            <a:stretch>
              <a:fillRect/>
            </a:stretch>
          </a:blipFill>
        </p:spPr>
      </p:sp>
      <p:sp>
        <p:nvSpPr>
          <p:cNvPr id="6" name="TextBox 6"/>
          <p:cNvSpPr txBox="1"/>
          <p:nvPr/>
        </p:nvSpPr>
        <p:spPr>
          <a:xfrm>
            <a:off x="1447800" y="0"/>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000000"/>
                </a:solidFill>
                <a:latin typeface="Droid Serif Bold"/>
                <a:ea typeface="Droid Serif Bold"/>
                <a:cs typeface="Droid Serif Bold"/>
                <a:sym typeface="Droid Serif Bold"/>
              </a:rPr>
              <a:t>Cơ</a:t>
            </a:r>
            <a:r>
              <a:rPr lang="en-US" sz="5000" b="1" dirty="0" smtClean="0">
                <a:solidFill>
                  <a:srgbClr val="000000"/>
                </a:solidFill>
                <a:latin typeface="Droid Serif Bold"/>
                <a:ea typeface="Droid Serif Bold"/>
                <a:cs typeface="Droid Serif Bold"/>
                <a:sym typeface="Droid Serif Bold"/>
              </a:rPr>
              <a:t> </a:t>
            </a:r>
            <a:r>
              <a:rPr lang="en-US" sz="5000" b="1" dirty="0" err="1" smtClean="0">
                <a:solidFill>
                  <a:srgbClr val="000000"/>
                </a:solidFill>
                <a:latin typeface="Droid Serif Bold"/>
                <a:ea typeface="Droid Serif Bold"/>
                <a:cs typeface="Droid Serif Bold"/>
                <a:sym typeface="Droid Serif Bold"/>
              </a:rPr>
              <a:t>sở</a:t>
            </a:r>
            <a:endParaRPr lang="en-US" sz="5000" b="1" dirty="0">
              <a:solidFill>
                <a:srgbClr val="000000"/>
              </a:solidFill>
              <a:latin typeface="Droid Serif Bold"/>
              <a:ea typeface="Droid Serif Bold"/>
              <a:cs typeface="Droid Serif Bold"/>
              <a:sym typeface="Droid Serif Bold"/>
            </a:endParaRPr>
          </a:p>
        </p:txBody>
      </p:sp>
      <p:grpSp>
        <p:nvGrpSpPr>
          <p:cNvPr id="7" name="Group 7"/>
          <p:cNvGrpSpPr/>
          <p:nvPr/>
        </p:nvGrpSpPr>
        <p:grpSpPr>
          <a:xfrm>
            <a:off x="-665459" y="873120"/>
            <a:ext cx="6675770" cy="869373"/>
            <a:chOff x="0" y="0"/>
            <a:chExt cx="4681015" cy="609600"/>
          </a:xfrm>
        </p:grpSpPr>
        <p:sp>
          <p:nvSpPr>
            <p:cNvPr id="8" name="Freeform 8"/>
            <p:cNvSpPr/>
            <p:nvPr/>
          </p:nvSpPr>
          <p:spPr>
            <a:xfrm>
              <a:off x="0" y="0"/>
              <a:ext cx="4681015" cy="609600"/>
            </a:xfrm>
            <a:custGeom>
              <a:avLst/>
              <a:gdLst/>
              <a:ahLst/>
              <a:cxnLst/>
              <a:rect l="l" t="t" r="r" b="b"/>
              <a:pathLst>
                <a:path w="4681015" h="609600">
                  <a:moveTo>
                    <a:pt x="203200" y="0"/>
                  </a:moveTo>
                  <a:lnTo>
                    <a:pt x="4477815" y="0"/>
                  </a:lnTo>
                  <a:lnTo>
                    <a:pt x="4681015" y="609600"/>
                  </a:lnTo>
                  <a:lnTo>
                    <a:pt x="0" y="609600"/>
                  </a:lnTo>
                  <a:lnTo>
                    <a:pt x="203200" y="0"/>
                  </a:lnTo>
                  <a:close/>
                </a:path>
              </a:pathLst>
            </a:custGeom>
            <a:solidFill>
              <a:srgbClr val="830000"/>
            </a:solidFill>
          </p:spPr>
        </p:sp>
        <p:sp>
          <p:nvSpPr>
            <p:cNvPr id="9" name="TextBox 9"/>
            <p:cNvSpPr txBox="1"/>
            <p:nvPr/>
          </p:nvSpPr>
          <p:spPr>
            <a:xfrm>
              <a:off x="127000" y="19050"/>
              <a:ext cx="4427015" cy="590550"/>
            </a:xfrm>
            <a:prstGeom prst="rect">
              <a:avLst/>
            </a:prstGeom>
          </p:spPr>
          <p:txBody>
            <a:bodyPr lIns="50800" tIns="50800" rIns="50800" bIns="50800" rtlCol="0" anchor="ctr"/>
            <a:lstStyle/>
            <a:p>
              <a:pPr algn="ctr">
                <a:lnSpc>
                  <a:spcPts val="2574"/>
                </a:lnSpc>
              </a:pPr>
              <a:endParaRPr/>
            </a:p>
          </p:txBody>
        </p:sp>
      </p:grpSp>
      <p:sp>
        <p:nvSpPr>
          <p:cNvPr id="10" name="TextBox 10"/>
          <p:cNvSpPr txBox="1"/>
          <p:nvPr/>
        </p:nvSpPr>
        <p:spPr>
          <a:xfrm>
            <a:off x="1447800" y="814097"/>
            <a:ext cx="4203148" cy="829138"/>
          </a:xfrm>
          <a:prstGeom prst="rect">
            <a:avLst/>
          </a:prstGeom>
        </p:spPr>
        <p:txBody>
          <a:bodyPr lIns="0" tIns="0" rIns="0" bIns="0" rtlCol="0" anchor="t">
            <a:spAutoFit/>
          </a:bodyPr>
          <a:lstStyle/>
          <a:p>
            <a:pPr algn="l">
              <a:lnSpc>
                <a:spcPts val="7000"/>
              </a:lnSpc>
              <a:spcBef>
                <a:spcPct val="0"/>
              </a:spcBef>
            </a:pPr>
            <a:r>
              <a:rPr lang="en-US" sz="5000" b="1" dirty="0" err="1" smtClean="0">
                <a:solidFill>
                  <a:srgbClr val="FFFFFF"/>
                </a:solidFill>
                <a:latin typeface="Droid Serif Bold"/>
                <a:ea typeface="Droid Serif Bold"/>
                <a:cs typeface="Droid Serif Bold"/>
                <a:sym typeface="Droid Serif Bold"/>
              </a:rPr>
              <a:t>Lý</a:t>
            </a:r>
            <a:r>
              <a:rPr lang="en-US" sz="5000" b="1" dirty="0" smtClean="0">
                <a:solidFill>
                  <a:srgbClr val="FFFFFF"/>
                </a:solidFill>
                <a:latin typeface="Droid Serif Bold"/>
                <a:ea typeface="Droid Serif Bold"/>
                <a:cs typeface="Droid Serif Bold"/>
                <a:sym typeface="Droid Serif Bold"/>
              </a:rPr>
              <a:t> </a:t>
            </a:r>
            <a:r>
              <a:rPr lang="en-US" sz="5000" b="1" dirty="0" err="1" smtClean="0">
                <a:solidFill>
                  <a:srgbClr val="FFFFFF"/>
                </a:solidFill>
                <a:latin typeface="Droid Serif Bold"/>
                <a:ea typeface="Droid Serif Bold"/>
                <a:cs typeface="Droid Serif Bold"/>
                <a:sym typeface="Droid Serif Bold"/>
              </a:rPr>
              <a:t>thuyết</a:t>
            </a:r>
            <a:endParaRPr lang="en-US" sz="5000" b="1" dirty="0">
              <a:solidFill>
                <a:srgbClr val="FFFFFF"/>
              </a:solidFill>
              <a:latin typeface="Droid Serif Bold"/>
              <a:ea typeface="Droid Serif Bold"/>
              <a:cs typeface="Droid Serif Bold"/>
              <a:sym typeface="Droid Serif Bold"/>
            </a:endParaRPr>
          </a:p>
        </p:txBody>
      </p:sp>
      <p:sp>
        <p:nvSpPr>
          <p:cNvPr id="11" name="Freeform 11"/>
          <p:cNvSpPr/>
          <p:nvPr/>
        </p:nvSpPr>
        <p:spPr>
          <a:xfrm>
            <a:off x="1681094" y="3987674"/>
            <a:ext cx="2984558" cy="327216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803" y="4113179"/>
            <a:ext cx="2940510" cy="2940510"/>
          </a:xfrm>
          <a:prstGeom prst="rect">
            <a:avLst/>
          </a:prstGeom>
        </p:spPr>
      </p:pic>
      <p:sp>
        <p:nvSpPr>
          <p:cNvPr id="21" name="Freeform 11"/>
          <p:cNvSpPr/>
          <p:nvPr/>
        </p:nvSpPr>
        <p:spPr>
          <a:xfrm>
            <a:off x="7251671" y="6254913"/>
            <a:ext cx="2984558" cy="327216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70153" y="4099570"/>
            <a:ext cx="2733054" cy="2925336"/>
          </a:xfrm>
          <a:prstGeom prst="rect">
            <a:avLst/>
          </a:prstGeom>
        </p:spPr>
      </p:pic>
      <p:sp>
        <p:nvSpPr>
          <p:cNvPr id="26" name="Freeform 11"/>
          <p:cNvSpPr/>
          <p:nvPr/>
        </p:nvSpPr>
        <p:spPr>
          <a:xfrm>
            <a:off x="12344400" y="3769318"/>
            <a:ext cx="3316005" cy="3429000"/>
          </a:xfrm>
          <a:custGeom>
            <a:avLst/>
            <a:gdLst/>
            <a:ahLst/>
            <a:cxnLst/>
            <a:rect l="l" t="t" r="r" b="b"/>
            <a:pathLst>
              <a:path w="6727457" h="5113410">
                <a:moveTo>
                  <a:pt x="0" y="0"/>
                </a:moveTo>
                <a:lnTo>
                  <a:pt x="6727456" y="0"/>
                </a:lnTo>
                <a:lnTo>
                  <a:pt x="6727456" y="5113410"/>
                </a:lnTo>
                <a:lnTo>
                  <a:pt x="0" y="5113410"/>
                </a:lnTo>
                <a:lnTo>
                  <a:pt x="0" y="0"/>
                </a:lnTo>
                <a:close/>
              </a:path>
            </a:pathLst>
          </a:custGeom>
          <a:blipFill>
            <a:blip r:embed="rId3"/>
            <a:stretch>
              <a:fillRect/>
            </a:stretch>
          </a:blipFill>
        </p:spPr>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7600" y="6614643"/>
            <a:ext cx="2552700" cy="2552700"/>
          </a:xfrm>
          <a:prstGeom prst="rect">
            <a:avLst/>
          </a:prstGeom>
        </p:spPr>
      </p:pic>
      <p:sp>
        <p:nvSpPr>
          <p:cNvPr id="29" name="TextBox 28"/>
          <p:cNvSpPr txBox="1"/>
          <p:nvPr/>
        </p:nvSpPr>
        <p:spPr>
          <a:xfrm>
            <a:off x="1828800" y="2362171"/>
            <a:ext cx="9144000" cy="861774"/>
          </a:xfrm>
          <a:prstGeom prst="rect">
            <a:avLst/>
          </a:prstGeom>
          <a:noFill/>
        </p:spPr>
        <p:txBody>
          <a:bodyPr wrap="square" rtlCol="0">
            <a:spAutoFit/>
          </a:bodyPr>
          <a:lstStyle/>
          <a:p>
            <a:r>
              <a:rPr lang="en-US" sz="5000" dirty="0" err="1" smtClean="0">
                <a:solidFill>
                  <a:srgbClr val="C00000"/>
                </a:solidFill>
              </a:rPr>
              <a:t>Công</a:t>
            </a:r>
            <a:r>
              <a:rPr lang="en-US" sz="5000" dirty="0" smtClean="0">
                <a:solidFill>
                  <a:srgbClr val="C00000"/>
                </a:solidFill>
              </a:rPr>
              <a:t> </a:t>
            </a:r>
            <a:r>
              <a:rPr lang="en-US" sz="5000" dirty="0" err="1" smtClean="0">
                <a:solidFill>
                  <a:srgbClr val="C00000"/>
                </a:solidFill>
              </a:rPr>
              <a:t>nghệ</a:t>
            </a:r>
            <a:r>
              <a:rPr lang="en-US" sz="5000" dirty="0" smtClean="0">
                <a:solidFill>
                  <a:srgbClr val="C00000"/>
                </a:solidFill>
              </a:rPr>
              <a:t> </a:t>
            </a:r>
            <a:r>
              <a:rPr lang="en-US" sz="5000" dirty="0" err="1" smtClean="0">
                <a:solidFill>
                  <a:srgbClr val="C00000"/>
                </a:solidFill>
              </a:rPr>
              <a:t>sử</a:t>
            </a:r>
            <a:r>
              <a:rPr lang="en-US" sz="5000" dirty="0" smtClean="0">
                <a:solidFill>
                  <a:srgbClr val="C00000"/>
                </a:solidFill>
              </a:rPr>
              <a:t> </a:t>
            </a:r>
            <a:r>
              <a:rPr lang="en-US" sz="5000" dirty="0" err="1" smtClean="0">
                <a:solidFill>
                  <a:srgbClr val="C00000"/>
                </a:solidFill>
              </a:rPr>
              <a:t>dụng</a:t>
            </a:r>
            <a:r>
              <a:rPr lang="en-US" sz="5000" dirty="0" smtClean="0">
                <a:solidFill>
                  <a:srgbClr val="C00000"/>
                </a:solidFill>
              </a:rPr>
              <a:t> </a:t>
            </a:r>
            <a:r>
              <a:rPr lang="en-US" sz="5000" dirty="0" err="1" smtClean="0">
                <a:solidFill>
                  <a:srgbClr val="C00000"/>
                </a:solidFill>
              </a:rPr>
              <a:t>trong</a:t>
            </a:r>
            <a:r>
              <a:rPr lang="en-US" sz="5000" dirty="0" smtClean="0">
                <a:solidFill>
                  <a:srgbClr val="C00000"/>
                </a:solidFill>
              </a:rPr>
              <a:t> </a:t>
            </a:r>
            <a:r>
              <a:rPr lang="en-US" sz="5000" dirty="0" err="1" smtClean="0">
                <a:solidFill>
                  <a:srgbClr val="C00000"/>
                </a:solidFill>
              </a:rPr>
              <a:t>dự</a:t>
            </a:r>
            <a:r>
              <a:rPr lang="en-US" sz="5000" dirty="0" smtClean="0">
                <a:solidFill>
                  <a:srgbClr val="C00000"/>
                </a:solidFill>
              </a:rPr>
              <a:t> </a:t>
            </a:r>
            <a:r>
              <a:rPr lang="en-US" sz="5000" dirty="0" err="1" smtClean="0">
                <a:solidFill>
                  <a:srgbClr val="C00000"/>
                </a:solidFill>
              </a:rPr>
              <a:t>án</a:t>
            </a:r>
            <a:endParaRPr lang="en-US" sz="5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1358</TotalTime>
  <Words>1236</Words>
  <Application>Microsoft Office PowerPoint</Application>
  <PresentationFormat>Custom</PresentationFormat>
  <Paragraphs>156</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Arial</vt:lpstr>
      <vt:lpstr>Caladea Bold</vt:lpstr>
      <vt:lpstr>Calibri</vt:lpstr>
      <vt:lpstr>Wingdings</vt:lpstr>
      <vt:lpstr>Open Sauce</vt:lpstr>
      <vt:lpstr>Droid Serif Bold</vt:lpstr>
      <vt:lpstr>Open Sauce Bold</vt:lpstr>
      <vt:lpstr>Times New Roman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Business Operation Management Company Presentation</dc:title>
  <dc:creator>Gangster ThahZu</dc:creator>
  <cp:lastModifiedBy>Lenovo</cp:lastModifiedBy>
  <cp:revision>44</cp:revision>
  <dcterms:created xsi:type="dcterms:W3CDTF">2006-08-16T00:00:00Z</dcterms:created>
  <dcterms:modified xsi:type="dcterms:W3CDTF">2025-05-23T06:12:57Z</dcterms:modified>
  <dc:identifier>DAGm1t3Ak4U</dc:identifier>
</cp:coreProperties>
</file>